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8" r:id="rId5"/>
    <p:sldId id="273" r:id="rId6"/>
    <p:sldId id="269" r:id="rId7"/>
    <p:sldId id="270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57"/>
            <p14:sldId id="259"/>
            <p14:sldId id="268"/>
            <p14:sldId id="273"/>
            <p14:sldId id="269"/>
            <p14:sldId id="270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F2D"/>
    <a:srgbClr val="E44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3F48D3-746B-477D-ACE2-E1B577895C63}" v="9" dt="2026-01-13T11:57:56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ica Latinovic" userId="9ee0bdfb6a207f2a" providerId="LiveId" clId="{055599DC-79FA-4F12-B022-89392AC5DB23}"/>
    <pc:docChg chg="custSel modSld">
      <pc:chgData name="Milica Latinovic" userId="9ee0bdfb6a207f2a" providerId="LiveId" clId="{055599DC-79FA-4F12-B022-89392AC5DB23}" dt="2026-01-13T16:49:35.147" v="133" actId="14100"/>
      <pc:docMkLst>
        <pc:docMk/>
      </pc:docMkLst>
      <pc:sldChg chg="modSp mod">
        <pc:chgData name="Milica Latinovic" userId="9ee0bdfb6a207f2a" providerId="LiveId" clId="{055599DC-79FA-4F12-B022-89392AC5DB23}" dt="2026-01-13T11:58:58.548" v="129" actId="14100"/>
        <pc:sldMkLst>
          <pc:docMk/>
          <pc:sldMk cId="1885889916" sldId="257"/>
        </pc:sldMkLst>
        <pc:spChg chg="mod">
          <ac:chgData name="Milica Latinovic" userId="9ee0bdfb6a207f2a" providerId="LiveId" clId="{055599DC-79FA-4F12-B022-89392AC5DB23}" dt="2026-01-13T11:58:58.548" v="129" actId="14100"/>
          <ac:spMkLst>
            <pc:docMk/>
            <pc:sldMk cId="1885889916" sldId="257"/>
            <ac:spMk id="2" creationId="{00000000-0000-0000-0000-000000000000}"/>
          </ac:spMkLst>
        </pc:spChg>
      </pc:sldChg>
      <pc:sldChg chg="addSp modSp mod">
        <pc:chgData name="Milica Latinovic" userId="9ee0bdfb6a207f2a" providerId="LiveId" clId="{055599DC-79FA-4F12-B022-89392AC5DB23}" dt="2026-01-13T11:52:42.472" v="15" actId="20577"/>
        <pc:sldMkLst>
          <pc:docMk/>
          <pc:sldMk cId="2975496378" sldId="268"/>
        </pc:sldMkLst>
        <pc:spChg chg="mod">
          <ac:chgData name="Milica Latinovic" userId="9ee0bdfb6a207f2a" providerId="LiveId" clId="{055599DC-79FA-4F12-B022-89392AC5DB23}" dt="2026-01-13T11:52:42.472" v="15" actId="20577"/>
          <ac:spMkLst>
            <pc:docMk/>
            <pc:sldMk cId="2975496378" sldId="268"/>
            <ac:spMk id="9" creationId="{E7812538-217D-CA35-3635-8CD95E18B41B}"/>
          </ac:spMkLst>
        </pc:spChg>
        <pc:graphicFrameChg chg="add mod">
          <ac:chgData name="Milica Latinovic" userId="9ee0bdfb6a207f2a" providerId="LiveId" clId="{055599DC-79FA-4F12-B022-89392AC5DB23}" dt="2026-01-13T11:51:28.294" v="0"/>
          <ac:graphicFrameMkLst>
            <pc:docMk/>
            <pc:sldMk cId="2975496378" sldId="268"/>
            <ac:graphicFrameMk id="2" creationId="{F54771EB-326E-1D30-F10B-4AD22F40AE59}"/>
          </ac:graphicFrameMkLst>
        </pc:graphicFrameChg>
      </pc:sldChg>
      <pc:sldChg chg="modSp mod">
        <pc:chgData name="Milica Latinovic" userId="9ee0bdfb6a207f2a" providerId="LiveId" clId="{055599DC-79FA-4F12-B022-89392AC5DB23}" dt="2026-01-13T11:58:31.179" v="97" actId="20577"/>
        <pc:sldMkLst>
          <pc:docMk/>
          <pc:sldMk cId="3749739193" sldId="270"/>
        </pc:sldMkLst>
        <pc:spChg chg="mod">
          <ac:chgData name="Milica Latinovic" userId="9ee0bdfb6a207f2a" providerId="LiveId" clId="{055599DC-79FA-4F12-B022-89392AC5DB23}" dt="2026-01-13T11:58:31.179" v="97" actId="20577"/>
          <ac:spMkLst>
            <pc:docMk/>
            <pc:sldMk cId="3749739193" sldId="270"/>
            <ac:spMk id="3" creationId="{00000000-0000-0000-0000-000000000000}"/>
          </ac:spMkLst>
        </pc:spChg>
      </pc:sldChg>
      <pc:sldChg chg="modSp mod">
        <pc:chgData name="Milica Latinovic" userId="9ee0bdfb6a207f2a" providerId="LiveId" clId="{055599DC-79FA-4F12-B022-89392AC5DB23}" dt="2026-01-13T16:49:35.147" v="133" actId="14100"/>
        <pc:sldMkLst>
          <pc:docMk/>
          <pc:sldMk cId="2467986141" sldId="273"/>
        </pc:sldMkLst>
        <pc:spChg chg="mod">
          <ac:chgData name="Milica Latinovic" userId="9ee0bdfb6a207f2a" providerId="LiveId" clId="{055599DC-79FA-4F12-B022-89392AC5DB23}" dt="2026-01-13T16:49:35.147" v="133" actId="14100"/>
          <ac:spMkLst>
            <pc:docMk/>
            <pc:sldMk cId="2467986141" sldId="273"/>
            <ac:spMk id="6" creationId="{C742C74F-485D-3CC9-7E72-B63EFCAF0D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779" y="4510807"/>
            <a:ext cx="11233729" cy="639619"/>
          </a:xfrm>
        </p:spPr>
        <p:txBody>
          <a:bodyPr/>
          <a:lstStyle/>
          <a:p>
            <a:r>
              <a:rPr lang="sr-Cyrl-RS" dirty="0"/>
              <a:t>ОДРЖИВЕ ФИНАНСИЈЕ И ИНВЕСТИЦИЈЕ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7ED6AA8-1EBD-4E9C-F439-EDC22D9972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082" y="5353956"/>
            <a:ext cx="9144000" cy="3683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финансијски менаџмент и рачуноводство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88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CS" sz="1400" dirty="0"/>
              <a:t>   </a:t>
            </a:r>
            <a:r>
              <a:rPr lang="sr-Cyrl-CS" sz="2000" dirty="0"/>
              <a:t>Доц. др Милица Латиновић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/>
              <a:t>milica.latinovic@fon.bg.ac.rs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</a:t>
            </a:r>
            <a:r>
              <a:rPr lang="sr-Latn-RS" sz="1400" dirty="0"/>
              <a:t> 224</a:t>
            </a:r>
            <a:endParaRPr lang="sr-Cyrl-R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Пр</a:t>
            </a:r>
            <a:r>
              <a:rPr lang="en-US" sz="2000" dirty="0"/>
              <a:t>o</a:t>
            </a:r>
            <a:r>
              <a:rPr lang="sr-Cyrl-CS" sz="2000" dirty="0"/>
              <a:t>ф. </a:t>
            </a:r>
            <a:r>
              <a:rPr lang="sr-Cyrl-RS" sz="2000" dirty="0"/>
              <a:t>др Слађана Барјактаровић Ракочевић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/>
              <a:t>sladjana.barjaktarovic.rakocevic@fon.bg.ac.rs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</a:t>
            </a:r>
            <a:r>
              <a:rPr lang="sr-Latn-RS" sz="1400" dirty="0"/>
              <a:t>409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Циљ и исход предмета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12538-217D-CA35-3635-8CD95E18B41B}"/>
              </a:ext>
            </a:extLst>
          </p:cNvPr>
          <p:cNvSpPr txBox="1"/>
          <p:nvPr/>
        </p:nvSpPr>
        <p:spPr>
          <a:xfrm>
            <a:off x="831850" y="1298794"/>
            <a:ext cx="1075508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CS" dirty="0"/>
              <a:t>Циљ предмета је да студенти стекну високо специјализована академска и стручна знања о </a:t>
            </a:r>
            <a:r>
              <a:rPr lang="en-US" dirty="0" err="1"/>
              <a:t>кључним</a:t>
            </a:r>
            <a:r>
              <a:rPr lang="en-US" dirty="0"/>
              <a:t> </a:t>
            </a:r>
            <a:r>
              <a:rPr lang="en-US" dirty="0" err="1"/>
              <a:t>концептима</a:t>
            </a:r>
            <a:r>
              <a:rPr lang="en-US" dirty="0"/>
              <a:t> </a:t>
            </a:r>
            <a:r>
              <a:rPr lang="sr-Cyrl-RS" dirty="0"/>
              <a:t>идентификације, </a:t>
            </a:r>
            <a:r>
              <a:rPr lang="en-US" dirty="0" err="1"/>
              <a:t>анализе</a:t>
            </a:r>
            <a:r>
              <a:rPr lang="en-US" dirty="0"/>
              <a:t>, </a:t>
            </a:r>
            <a:r>
              <a:rPr lang="en-US" dirty="0" err="1"/>
              <a:t>мерења</a:t>
            </a:r>
            <a:r>
              <a:rPr lang="en-US" dirty="0"/>
              <a:t> и </a:t>
            </a:r>
            <a:r>
              <a:rPr lang="en-US" dirty="0" err="1"/>
              <a:t>управљања</a:t>
            </a:r>
            <a:r>
              <a:rPr lang="en-US" dirty="0"/>
              <a:t> </a:t>
            </a:r>
            <a:r>
              <a:rPr lang="sr-Cyrl-RS" dirty="0"/>
              <a:t>финансијском одрживошћу предузећа и финансијских институција</a:t>
            </a:r>
            <a:r>
              <a:rPr lang="en-US" dirty="0"/>
              <a:t>. </a:t>
            </a:r>
            <a:endParaRPr lang="sr-Cyrl-RS" dirty="0"/>
          </a:p>
          <a:p>
            <a:pPr algn="just"/>
            <a:endParaRPr lang="sr-Cyrl-RS" sz="2000" dirty="0"/>
          </a:p>
          <a:p>
            <a:pPr algn="just"/>
            <a:endParaRPr lang="sr-Cyrl-RS" sz="2000" dirty="0"/>
          </a:p>
          <a:p>
            <a:pPr algn="just"/>
            <a:r>
              <a:rPr lang="sr-Cyrl-RS" dirty="0"/>
              <a:t>Након савладаног курикулума предмета студент је оспособљен да:</a:t>
            </a:r>
          </a:p>
          <a:p>
            <a:pPr algn="just"/>
            <a:endParaRPr lang="en-GB" dirty="0"/>
          </a:p>
          <a:p>
            <a:pPr marL="285750" lvl="0" indent="-285750">
              <a:buFontTx/>
              <a:buChar char="-"/>
            </a:pPr>
            <a:r>
              <a:rPr lang="sr-Cyrl-CS" dirty="0"/>
              <a:t>анализира кључне аспекте и развој одрживих финансија и инвестиција и разуме њихов утицај на различите тржишне учеснике, </a:t>
            </a:r>
            <a:endParaRPr lang="sr-Cyrl-RS" dirty="0"/>
          </a:p>
          <a:p>
            <a:pPr marL="285750" lvl="0" indent="-285750">
              <a:buFontTx/>
              <a:buChar char="-"/>
            </a:pPr>
            <a:r>
              <a:rPr lang="sr-Cyrl-CS" dirty="0"/>
              <a:t>креира, примени и процени ефикасност различитих ЕСГ стратегија инвестирања, </a:t>
            </a:r>
            <a:endParaRPr lang="sr-Cyrl-RS" dirty="0"/>
          </a:p>
          <a:p>
            <a:pPr marL="285750" lvl="0" indent="-285750">
              <a:buFontTx/>
              <a:buChar char="-"/>
            </a:pPr>
            <a:r>
              <a:rPr lang="sr-Cyrl-CS" dirty="0"/>
              <a:t>имплементира високо специјализована академска и практична знања о различитим одрживим финансијским инструментима. 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97549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Садржај/структура предмета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742C74F-485D-3CC9-7E72-B63EFCAF0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28" y="1780039"/>
            <a:ext cx="11523518" cy="4758871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Основни појмови и дефинисање области зелених, климатских, енергетских и одрживих финансија, 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Еколошки, социјални и фактори корпоративног управљања (ЕСГ), 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Утицај ЕСГ фактора на финансијско тржиште и пословање учесника на њему; одрживи инвеститори и одрживи финансијски посредници, 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Одрживе корпоративне финансије: анализа, вредновање и интеграција ЕСГ фактора у процес одлучивања, 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Акције и ЕСГ скор, 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Зелене и плаве обвезнице, 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Одрживи инвестициони фондови и ЕСГ стратегије инвестирања, 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Зелено банкарство, 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FinTech у зеленим финансијама, 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Анализа и управљање ЕСГ ризицима.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46798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849" y="257856"/>
            <a:ext cx="10942140" cy="670420"/>
          </a:xfrm>
        </p:spPr>
        <p:txBody>
          <a:bodyPr/>
          <a:lstStyle/>
          <a:p>
            <a:r>
              <a:rPr lang="ru-RU" sz="4000" dirty="0"/>
              <a:t>Начин полагања испита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636535" y="1395421"/>
            <a:ext cx="10873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/>
              <a:t>Истраживачки рад (70%)</a:t>
            </a:r>
          </a:p>
          <a:p>
            <a:endParaRPr lang="sr-Cyrl-R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/>
              <a:t>Усмени испит (30%)</a:t>
            </a:r>
          </a:p>
          <a:p>
            <a:endParaRPr lang="sr-Cyrl-R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9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849" y="163020"/>
            <a:ext cx="10942140" cy="670420"/>
          </a:xfrm>
        </p:spPr>
        <p:txBody>
          <a:bodyPr/>
          <a:lstStyle/>
          <a:p>
            <a:r>
              <a:rPr lang="sr-Cyrl-RS" sz="4000" dirty="0"/>
              <a:t>Литература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831849" y="1214375"/>
            <a:ext cx="1058952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r-Cyrl-RS" sz="2000" dirty="0"/>
          </a:p>
          <a:p>
            <a:pPr algn="just">
              <a:spcBef>
                <a:spcPts val="600"/>
              </a:spcBef>
            </a:pPr>
            <a:r>
              <a:rPr lang="en-US" dirty="0"/>
              <a:t>Thompson, S.</a:t>
            </a:r>
            <a:r>
              <a:rPr lang="sr-Cyrl-RS" dirty="0"/>
              <a:t> (2021).</a:t>
            </a:r>
            <a:r>
              <a:rPr lang="sr-Cyrl-RS" sz="2000" dirty="0"/>
              <a:t> </a:t>
            </a:r>
            <a:r>
              <a:rPr lang="en-US" dirty="0"/>
              <a:t>Green and Sustainable Finance: Principles and Practices</a:t>
            </a:r>
            <a:r>
              <a:rPr lang="sr-Cyrl-RS" dirty="0"/>
              <a:t>, </a:t>
            </a:r>
            <a:r>
              <a:rPr lang="en-GB" dirty="0" err="1"/>
              <a:t>KoganPage</a:t>
            </a:r>
            <a:r>
              <a:rPr lang="en-GB" dirty="0"/>
              <a:t>: </a:t>
            </a:r>
            <a:r>
              <a:rPr lang="en-GB" dirty="0" err="1"/>
              <a:t>ChartedBanker</a:t>
            </a:r>
            <a:r>
              <a:rPr lang="sr-Cyrl-RS" dirty="0"/>
              <a:t>.</a:t>
            </a:r>
          </a:p>
          <a:p>
            <a:pPr algn="just">
              <a:spcBef>
                <a:spcPts val="600"/>
              </a:spcBef>
            </a:pPr>
            <a:endParaRPr lang="sr-Cyrl-RS" sz="2000" dirty="0"/>
          </a:p>
          <a:p>
            <a:pPr algn="just">
              <a:spcBef>
                <a:spcPts val="600"/>
              </a:spcBef>
            </a:pPr>
            <a:endParaRPr lang="sr-Cyrl-RS" sz="2000" dirty="0"/>
          </a:p>
          <a:p>
            <a:pPr algn="just">
              <a:spcBef>
                <a:spcPts val="600"/>
              </a:spcBef>
            </a:pPr>
            <a:endParaRPr lang="sr-Cyrl-RS" sz="2000" dirty="0"/>
          </a:p>
        </p:txBody>
      </p:sp>
    </p:spTree>
    <p:extLst>
      <p:ext uri="{BB962C8B-B14F-4D97-AF65-F5344CB8AC3E}">
        <p14:creationId xmlns:p14="http://schemas.microsoft.com/office/powerpoint/2010/main" val="374973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530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279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Montserrat Medium</vt:lpstr>
      <vt:lpstr>Montserrat SemiBold</vt:lpstr>
      <vt:lpstr>Office Theme</vt:lpstr>
      <vt:lpstr>PowerPoint Presentation</vt:lpstr>
      <vt:lpstr>ОДРЖИВЕ ФИНАНСИЈЕ И ИНВЕСТИЦИЈЕ</vt:lpstr>
      <vt:lpstr>Наставници</vt:lpstr>
      <vt:lpstr>Циљ и исход предмета</vt:lpstr>
      <vt:lpstr>Садржај/структура предмета</vt:lpstr>
      <vt:lpstr>Начин полагања испита</vt:lpstr>
      <vt:lpstr>Литература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Milica Latinovic</cp:lastModifiedBy>
  <cp:revision>99</cp:revision>
  <dcterms:created xsi:type="dcterms:W3CDTF">2022-10-16T13:21:43Z</dcterms:created>
  <dcterms:modified xsi:type="dcterms:W3CDTF">2026-01-13T16:49:40Z</dcterms:modified>
</cp:coreProperties>
</file>