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75" r:id="rId6"/>
    <p:sldId id="269" r:id="rId7"/>
    <p:sldId id="276" r:id="rId8"/>
    <p:sldId id="271" r:id="rId9"/>
    <p:sldId id="27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5"/>
            <p14:sldId id="269"/>
            <p14:sldId id="276"/>
            <p14:sldId id="271"/>
            <p14:sldId id="27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33D44-9775-48C9-A2BE-A7F1C33A5F24}" v="27" dt="2026-01-12T11:24:59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S. Đorđević Milutinović" userId="eca3cc8b-a772-4de1-8948-8109773ca9e0" providerId="ADAL" clId="{696277CD-6A09-43EE-8F6A-F057732280CB}"/>
    <pc:docChg chg="undo redo custSel addSld delSld modSld modSection">
      <pc:chgData name="Lena S. Đorđević Milutinović" userId="eca3cc8b-a772-4de1-8948-8109773ca9e0" providerId="ADAL" clId="{696277CD-6A09-43EE-8F6A-F057732280CB}" dt="2026-01-12T11:26:08.305" v="311" actId="20577"/>
      <pc:docMkLst>
        <pc:docMk/>
      </pc:docMkLst>
      <pc:sldChg chg="modSp mod">
        <pc:chgData name="Lena S. Đorđević Milutinović" userId="eca3cc8b-a772-4de1-8948-8109773ca9e0" providerId="ADAL" clId="{696277CD-6A09-43EE-8F6A-F057732280CB}" dt="2026-01-12T11:24:59.784" v="310" actId="3626"/>
        <pc:sldMkLst>
          <pc:docMk/>
          <pc:sldMk cId="1202406902" sldId="259"/>
        </pc:sldMkLst>
        <pc:spChg chg="mod">
          <ac:chgData name="Lena S. Đorđević Milutinović" userId="eca3cc8b-a772-4de1-8948-8109773ca9e0" providerId="ADAL" clId="{696277CD-6A09-43EE-8F6A-F057732280CB}" dt="2026-01-12T11:24:59.784" v="310" actId="3626"/>
          <ac:spMkLst>
            <pc:docMk/>
            <pc:sldMk cId="1202406902" sldId="259"/>
            <ac:spMk id="2" creationId="{00000000-0000-0000-0000-000000000000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11:57.158" v="135" actId="20577"/>
        <pc:sldMkLst>
          <pc:docMk/>
          <pc:sldMk cId="1985281409" sldId="260"/>
        </pc:sldMkLst>
        <pc:spChg chg="mod">
          <ac:chgData name="Lena S. Đorđević Milutinović" userId="eca3cc8b-a772-4de1-8948-8109773ca9e0" providerId="ADAL" clId="{696277CD-6A09-43EE-8F6A-F057732280CB}" dt="2026-01-12T11:11:57.158" v="135" actId="20577"/>
          <ac:spMkLst>
            <pc:docMk/>
            <pc:sldMk cId="1985281409" sldId="260"/>
            <ac:spMk id="4" creationId="{00000000-0000-0000-0000-000000000000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06:32.386" v="30" actId="20577"/>
        <pc:sldMkLst>
          <pc:docMk/>
          <pc:sldMk cId="2189068130" sldId="268"/>
        </pc:sldMkLst>
        <pc:spChg chg="mod">
          <ac:chgData name="Lena S. Đorđević Milutinović" userId="eca3cc8b-a772-4de1-8948-8109773ca9e0" providerId="ADAL" clId="{696277CD-6A09-43EE-8F6A-F057732280CB}" dt="2026-01-12T11:06:32.386" v="30" actId="20577"/>
          <ac:spMkLst>
            <pc:docMk/>
            <pc:sldMk cId="2189068130" sldId="268"/>
            <ac:spMk id="2" creationId="{5BB0D758-0956-C490-9DCF-328A40CFADEF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16:40.475" v="223" actId="20577"/>
        <pc:sldMkLst>
          <pc:docMk/>
          <pc:sldMk cId="1985281409" sldId="269"/>
        </pc:sldMkLst>
        <pc:spChg chg="mod">
          <ac:chgData name="Lena S. Đorđević Milutinović" userId="eca3cc8b-a772-4de1-8948-8109773ca9e0" providerId="ADAL" clId="{696277CD-6A09-43EE-8F6A-F057732280CB}" dt="2026-01-12T11:16:40.475" v="223" actId="20577"/>
          <ac:spMkLst>
            <pc:docMk/>
            <pc:sldMk cId="1985281409" sldId="269"/>
            <ac:spMk id="5" creationId="{9A6B102A-ADF2-E881-F681-48AE0CDA716C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24:00.184" v="307" actId="20577"/>
        <pc:sldMkLst>
          <pc:docMk/>
          <pc:sldMk cId="1985281409" sldId="271"/>
        </pc:sldMkLst>
        <pc:spChg chg="mod">
          <ac:chgData name="Lena S. Đorđević Milutinović" userId="eca3cc8b-a772-4de1-8948-8109773ca9e0" providerId="ADAL" clId="{696277CD-6A09-43EE-8F6A-F057732280CB}" dt="2026-01-12T11:24:00.184" v="307" actId="20577"/>
          <ac:spMkLst>
            <pc:docMk/>
            <pc:sldMk cId="1985281409" sldId="271"/>
            <ac:spMk id="7" creationId="{13960803-3B90-3CAF-4EE4-62B1AF629316}"/>
          </ac:spMkLst>
        </pc:spChg>
        <pc:spChg chg="mod">
          <ac:chgData name="Lena S. Đorđević Milutinović" userId="eca3cc8b-a772-4de1-8948-8109773ca9e0" providerId="ADAL" clId="{696277CD-6A09-43EE-8F6A-F057732280CB}" dt="2026-01-12T11:23:41.502" v="306" actId="1076"/>
          <ac:spMkLst>
            <pc:docMk/>
            <pc:sldMk cId="1985281409" sldId="271"/>
            <ac:spMk id="15" creationId="{5CC97E97-D049-5DDC-FA34-33E1A4123B50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24:12.817" v="309" actId="20577"/>
        <pc:sldMkLst>
          <pc:docMk/>
          <pc:sldMk cId="1985281409" sldId="272"/>
        </pc:sldMkLst>
        <pc:spChg chg="mod">
          <ac:chgData name="Lena S. Đorđević Milutinović" userId="eca3cc8b-a772-4de1-8948-8109773ca9e0" providerId="ADAL" clId="{696277CD-6A09-43EE-8F6A-F057732280CB}" dt="2026-01-12T11:24:12.817" v="309" actId="20577"/>
          <ac:spMkLst>
            <pc:docMk/>
            <pc:sldMk cId="1985281409" sldId="272"/>
            <ac:spMk id="4" creationId="{B7D77257-0096-90FC-3D62-D0845F550C75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13:18.007" v="154" actId="255"/>
        <pc:sldMkLst>
          <pc:docMk/>
          <pc:sldMk cId="2821630273" sldId="275"/>
        </pc:sldMkLst>
        <pc:spChg chg="mod">
          <ac:chgData name="Lena S. Đorđević Milutinović" userId="eca3cc8b-a772-4de1-8948-8109773ca9e0" providerId="ADAL" clId="{696277CD-6A09-43EE-8F6A-F057732280CB}" dt="2026-01-12T11:13:18.007" v="154" actId="255"/>
          <ac:spMkLst>
            <pc:docMk/>
            <pc:sldMk cId="2821630273" sldId="275"/>
            <ac:spMk id="4" creationId="{9E2F4980-7836-4CFB-B83D-697A5810A2BE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26:08.305" v="311" actId="20577"/>
        <pc:sldMkLst>
          <pc:docMk/>
          <pc:sldMk cId="1186071360" sldId="276"/>
        </pc:sldMkLst>
        <pc:spChg chg="mod">
          <ac:chgData name="Lena S. Đorđević Milutinović" userId="eca3cc8b-a772-4de1-8948-8109773ca9e0" providerId="ADAL" clId="{696277CD-6A09-43EE-8F6A-F057732280CB}" dt="2026-01-12T11:26:08.305" v="311" actId="20577"/>
          <ac:spMkLst>
            <pc:docMk/>
            <pc:sldMk cId="1186071360" sldId="276"/>
            <ac:spMk id="5" creationId="{27F7BFE2-3E94-710E-E7FB-3441430F73FA}"/>
          </ac:spMkLst>
        </pc:spChg>
      </pc:sldChg>
      <pc:sldChg chg="add">
        <pc:chgData name="Lena S. Đorđević Milutinović" userId="eca3cc8b-a772-4de1-8948-8109773ca9e0" providerId="ADAL" clId="{696277CD-6A09-43EE-8F6A-F057732280CB}" dt="2026-01-12T11:07:06.035" v="32"/>
        <pc:sldMkLst>
          <pc:docMk/>
          <pc:sldMk cId="1205959776" sldId="277"/>
        </pc:sldMkLst>
      </pc:sldChg>
      <pc:sldChg chg="del">
        <pc:chgData name="Lena S. Đorđević Milutinović" userId="eca3cc8b-a772-4de1-8948-8109773ca9e0" providerId="ADAL" clId="{696277CD-6A09-43EE-8F6A-F057732280CB}" dt="2026-01-12T11:07:04.056" v="31" actId="47"/>
        <pc:sldMkLst>
          <pc:docMk/>
          <pc:sldMk cId="358148219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25F5-22B3-0711-07F8-5880500FF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652C-441B-8FCB-5F45-02EE4A2C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7" y="4889082"/>
            <a:ext cx="10817226" cy="639619"/>
          </a:xfrm>
        </p:spPr>
        <p:txBody>
          <a:bodyPr/>
          <a:lstStyle/>
          <a:p>
            <a:pPr algn="ctr"/>
            <a:r>
              <a:rPr lang="ru-RU" sz="3400" b="1" dirty="0"/>
              <a:t>Управљачке спредшит апликације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120595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7" y="4889082"/>
            <a:ext cx="10817226" cy="639619"/>
          </a:xfrm>
        </p:spPr>
        <p:txBody>
          <a:bodyPr/>
          <a:lstStyle/>
          <a:p>
            <a:pPr algn="ctr"/>
            <a:r>
              <a:rPr lang="ru-RU" sz="3400" b="1" dirty="0"/>
              <a:t>Управљачке спредшит апликације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Ђорђевић Милутиновић Лена</a:t>
            </a:r>
          </a:p>
          <a:p>
            <a:pPr marL="0" indent="0">
              <a:buNone/>
            </a:pPr>
            <a:r>
              <a:rPr lang="sr-Cyrl-CS" sz="2000" dirty="0"/>
              <a:t>        е-</a:t>
            </a:r>
            <a:r>
              <a:rPr lang="sr-Cyrl-CS" sz="2000" dirty="0" err="1"/>
              <a:t>маил</a:t>
            </a:r>
            <a:r>
              <a:rPr lang="sr-Cyrl-CS" sz="2000" dirty="0"/>
              <a:t>: </a:t>
            </a:r>
            <a:r>
              <a:rPr lang="en-US" sz="2000" dirty="0"/>
              <a:t>lena.djordjevic.milutinovic@fon.bg.ac.rs</a:t>
            </a:r>
          </a:p>
          <a:p>
            <a:pPr marL="0" indent="0">
              <a:buNone/>
            </a:pPr>
            <a:r>
              <a:rPr lang="sr-Cyrl-CS" sz="2000" dirty="0"/>
              <a:t>        кабинет: 112</a:t>
            </a:r>
          </a:p>
          <a:p>
            <a:pPr>
              <a:buFont typeface="Arial" pitchFamily="34" charset="0"/>
              <a:buChar char="•"/>
            </a:pP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Слободан Антић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Cyrl-CS" sz="2000" dirty="0"/>
              <a:t>е-</a:t>
            </a:r>
            <a:r>
              <a:rPr lang="sr-Cyrl-CS" sz="2000" dirty="0" err="1"/>
              <a:t>маил</a:t>
            </a:r>
            <a:r>
              <a:rPr lang="sr-Cyrl-CS" sz="2000" dirty="0"/>
              <a:t>: </a:t>
            </a:r>
            <a:r>
              <a:rPr lang="sr-Latn-RS" sz="2000" dirty="0"/>
              <a:t>slobodan.antic@fon.bg.ac.rs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кабинет: 112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3108" y="1289117"/>
            <a:ext cx="10904909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RS" sz="2200" dirty="0"/>
              <a:t> </a:t>
            </a:r>
            <a:r>
              <a:rPr lang="ru-RU" dirty="0"/>
              <a:t>Стицање високо специјализованих академских знања за примену спредшит управљачких модела и апликација у пословању, што подразумева усвајање знања о: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спредшит инжењерству и спредшит менаџменту;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савременом начину управљања и контроле спредшитовима, као важном стратешком ресурсу у пословању;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пројeктовању спредшит модела и апликација;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принципима, техникама и пракси спредшит стила;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детекцији, анализи и предупређењу грешака у спредшитовима;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приступима за обезбеђење квалитета спредшит модела и апликација;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оцени квалитативних карактеристика софтверских апликација, стандардима за рачунарске програме;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аналитичким спредшит моделима;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напредним </a:t>
            </a:r>
            <a:r>
              <a:rPr lang="ru-RU" sz="1600" i="1" dirty="0"/>
              <a:t>Microsoft Power </a:t>
            </a:r>
            <a:r>
              <a:rPr lang="ru-RU" sz="1600" dirty="0"/>
              <a:t>алатима: </a:t>
            </a:r>
            <a:r>
              <a:rPr lang="ru-RU" sz="1600" i="1" dirty="0"/>
              <a:t>Power Pivot, Power Query, Power View, Power Map, Power BI</a:t>
            </a:r>
            <a:r>
              <a:rPr lang="ru-RU" sz="1600" dirty="0"/>
              <a:t> и другим;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напредном коришћењу спредшит аналитичких алата.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dirty="0"/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2200" dirty="0"/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CB5B-927A-8A86-B07E-7AEEDC90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Исход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896DE-5748-8622-96D1-30EE78D776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F4980-7836-4CFB-B83D-697A5810A2BE}"/>
              </a:ext>
            </a:extLst>
          </p:cNvPr>
          <p:cNvSpPr/>
          <p:nvPr/>
        </p:nvSpPr>
        <p:spPr>
          <a:xfrm>
            <a:off x="923925" y="1590675"/>
            <a:ext cx="1020127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 Студенти ће бити оспособљени да: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пројектују, развијају, тестирају, имплементирају и одржавају управљачке спредшит апликације и аналитичке алате, односно управљају животним циклусом спредшит модела и апликација;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управљају спредшитовима, што подразумева примену стандардних ИТ политика и регулатива које се односе на безбедност, управљање променама, наслеђивање, поновно коришћење, чување верзија, опоравак података, управљање подацима у контексту спредшитова и пратећу документацију;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користе напредне спредшит аналитичке алате за решавање пословних 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282163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B102A-ADF2-E881-F681-48AE0CDA716C}"/>
              </a:ext>
            </a:extLst>
          </p:cNvPr>
          <p:cNvSpPr/>
          <p:nvPr/>
        </p:nvSpPr>
        <p:spPr>
          <a:xfrm>
            <a:off x="923925" y="1590675"/>
            <a:ext cx="1020127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dirty="0"/>
              <a:t> </a:t>
            </a:r>
            <a:r>
              <a:rPr lang="sr-Cyrl-RS" i="1" dirty="0"/>
              <a:t>Теоријска настава</a:t>
            </a:r>
            <a:r>
              <a:rPr lang="sr-Cyrl-RS" dirty="0"/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Улога спредшит информационих система у пословању;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Четири стуба одбране од спредшитова са грешкама;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Од софтверског до спредшит инжењерства;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Пројектовање спредшит модела и апликација;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Аналитички спредшит модели;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Предупређење, детекција и анализа грешака у спредшит моделима и апликацијама;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Оцена квалитета спредшит модела и апликација;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Пример комплексног рачуноводственог програма за мало и средње предузеће;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Напредни </a:t>
            </a:r>
            <a:r>
              <a:rPr lang="ru-RU" sz="1600" i="1" dirty="0"/>
              <a:t>Microsoft Power </a:t>
            </a:r>
            <a:r>
              <a:rPr lang="ru-RU" sz="1600" dirty="0"/>
              <a:t>алати;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2E07-4E51-A22D-BECC-F2FF8C00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ED79-C22C-0372-053B-E71D93CE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3EAC9-27A6-E288-9350-C9CF7810B9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7BFE2-3E94-710E-E7FB-3441430F73FA}"/>
              </a:ext>
            </a:extLst>
          </p:cNvPr>
          <p:cNvSpPr/>
          <p:nvPr/>
        </p:nvSpPr>
        <p:spPr>
          <a:xfrm>
            <a:off x="923925" y="1590675"/>
            <a:ext cx="102012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</a:t>
            </a:r>
            <a:r>
              <a:rPr lang="ru-RU" i="1" dirty="0"/>
              <a:t>Практична настава (лабораторијске вежбе)</a:t>
            </a:r>
            <a:r>
              <a:rPr lang="ru-RU" dirty="0"/>
              <a:t>:</a:t>
            </a:r>
            <a:r>
              <a:rPr lang="ru-RU" i="1" dirty="0"/>
              <a:t>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i="1" dirty="0"/>
              <a:t> </a:t>
            </a:r>
            <a:r>
              <a:rPr lang="ru-RU" sz="1600" dirty="0"/>
              <a:t>Вежбе се изводе у рачунарским салама складу са планом теоријске наставе.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Рад у спредшит окружењу у циљу решавања пословних проблема.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Студијски истраживачки рад.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Тема пројектног рада се бира у договору са наставником, из области по избору: пројектовање и развој модела и/или апликације у складу </a:t>
            </a:r>
            <a:r>
              <a:rPr lang="ru-RU" sz="1600"/>
              <a:t>са приступима, </a:t>
            </a:r>
            <a:r>
              <a:rPr lang="ru-RU" sz="1600" dirty="0"/>
              <a:t>методама и техникама спредшит инжњерства и менаџмента.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Студенти пројектни рад заснивају на реалним пословним примерима:  дефинисање теме, дефинисање садржаја, план рада, анализа проблема и постојећег стања, дефинисање решења, презентација.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607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слушања и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60803-3B90-3CAF-4EE4-62B1AF629316}"/>
              </a:ext>
            </a:extLst>
          </p:cNvPr>
          <p:cNvSpPr/>
          <p:nvPr/>
        </p:nvSpPr>
        <p:spPr>
          <a:xfrm>
            <a:off x="923925" y="1590675"/>
            <a:ext cx="1020127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Организација наставе: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i="1" dirty="0"/>
              <a:t> </a:t>
            </a:r>
            <a:r>
              <a:rPr lang="ru-RU" sz="1600" dirty="0"/>
              <a:t>предавања,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лабораторијске вежбе.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1600" i="1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Испит*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Предиспитне обавезе: 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Пројектни/семинарски рад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Креирана апликација </a:t>
            </a:r>
            <a:r>
              <a:rPr lang="sr-Cyrl-RS" sz="1600" dirty="0"/>
              <a:t>заснована на принципима спредшит </a:t>
            </a:r>
            <a:r>
              <a:rPr lang="sr-Cyrl-RS" sz="1600" dirty="0" err="1"/>
              <a:t>инжњерства</a:t>
            </a:r>
            <a:r>
              <a:rPr lang="sr-Cyrl-RS" sz="1600" dirty="0"/>
              <a:t> и менаџмента, </a:t>
            </a:r>
            <a:r>
              <a:rPr lang="ru-RU" sz="1600" dirty="0"/>
              <a:t>са упутством за рад.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Завршни испит: 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Презентација; 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Тачност рада апликације;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Функционалности апликације;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Ниво разумевања проблема.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1600" dirty="0"/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97E97-D049-5DDC-FA34-33E1A4123B50}"/>
              </a:ext>
            </a:extLst>
          </p:cNvPr>
          <p:cNvSpPr txBox="1"/>
          <p:nvPr/>
        </p:nvSpPr>
        <p:spPr>
          <a:xfrm>
            <a:off x="8970524" y="5934954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*Могуће су мање измене.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77257-0096-90FC-3D62-D0845F550C75}"/>
              </a:ext>
            </a:extLst>
          </p:cNvPr>
          <p:cNvSpPr/>
          <p:nvPr/>
        </p:nvSpPr>
        <p:spPr>
          <a:xfrm>
            <a:off x="838200" y="1289117"/>
            <a:ext cx="11049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Костић, К., Антић, С., Ђорђевић, Л. (2023). Информациони системи предузећа у </a:t>
            </a:r>
            <a:r>
              <a:rPr lang="ru-RU" sz="1500" i="1" dirty="0"/>
              <a:t>Excel</a:t>
            </a:r>
            <a:r>
              <a:rPr lang="ru-RU" sz="1500" dirty="0"/>
              <a:t>-у. Београд: Факултет организационих наука.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Костић, К., Антић, С., Ђорђевић, Л. (2023). Информациони системи предузећа у </a:t>
            </a:r>
            <a:r>
              <a:rPr lang="ru-RU" sz="1500" i="1" dirty="0"/>
              <a:t>Excel</a:t>
            </a:r>
            <a:r>
              <a:rPr lang="ru-RU" sz="1500" dirty="0"/>
              <a:t>-у-збирка примера. Београд: Факултет организационих наука.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Костић, К., Антић, С., Ђорђевић Милутиновић, Л. (2024). Израда и коришћење пословних модела,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Костић, К., Ђорђевић Милутиновић, Л., Антић, С., (2025). Симулација бизнис ситуација - Примери из праксе,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Антић, С., Ђорђевић Милутиновић, Л. (2025). Управљачки системи - Практикум,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Ђорђевић, Л. (2017). Спредшит инжењерство у контексту детекције и исправке грешака у динамичким дискретним управљачким моделима, Београд: Задужбина Андрејевић, 2017 (Београд: Instant system).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Интерни материјали са предавања и вежби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Рецензирани и публиковани научни и стручни радови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sr-Cyrl-RS" sz="15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720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Управљачке спредшит апликације</vt:lpstr>
      <vt:lpstr>Наставници и сарадници</vt:lpstr>
      <vt:lpstr>Циљ предмета</vt:lpstr>
      <vt:lpstr>Исход предмета</vt:lpstr>
      <vt:lpstr>Садржај предмета</vt:lpstr>
      <vt:lpstr>Садржај предмета</vt:lpstr>
      <vt:lpstr>Начин слушања и полагања предмета</vt:lpstr>
      <vt:lpstr>Литература</vt:lpstr>
      <vt:lpstr>Управљачке спредшит апликације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Lena S. Đorđević Milutinović</cp:lastModifiedBy>
  <cp:revision>81</cp:revision>
  <dcterms:created xsi:type="dcterms:W3CDTF">2022-10-16T13:21:43Z</dcterms:created>
  <dcterms:modified xsi:type="dcterms:W3CDTF">2026-01-12T11:26:11Z</dcterms:modified>
</cp:coreProperties>
</file>