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4.png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4.png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4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4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vi slajd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3"/>
          <a:stretch/>
        </p:blipFill>
        <p:spPr>
          <a:xfrm>
            <a:off x="2517120" y="900000"/>
            <a:ext cx="7157520" cy="50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the title text format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the outline text format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Second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Third Outline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Fourth Outline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Fifth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Sixth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Seventh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ajd sa naslovom i podnaslovom  v1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body"/>
          </p:nvPr>
        </p:nvSpPr>
        <p:spPr>
          <a:xfrm>
            <a:off x="831960" y="1943280"/>
            <a:ext cx="10515240" cy="4146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Master text styles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831960" y="216000"/>
            <a:ext cx="9143640" cy="669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lt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lt2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43" name="Straight Connector 6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44" name="PlaceHolder 4"/>
          <p:cNvSpPr>
            <a:spLocks noGrp="1"/>
          </p:cNvSpPr>
          <p:nvPr>
            <p:ph type="sldNum" idx="6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6E865E9C-9A83-4FEF-8F4B-557E3E779D5A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5" name="Picture 10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ajd sa naslovom i podnaslovom  v2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body"/>
          </p:nvPr>
        </p:nvSpPr>
        <p:spPr>
          <a:xfrm>
            <a:off x="831960" y="1943280"/>
            <a:ext cx="10515240" cy="4146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Master text styles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title"/>
          </p:nvPr>
        </p:nvSpPr>
        <p:spPr>
          <a:xfrm>
            <a:off x="831960" y="216000"/>
            <a:ext cx="9143640" cy="669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lt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3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49" name="Straight Connector 6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50" name="PlaceHolder 4"/>
          <p:cNvSpPr>
            <a:spLocks noGrp="1"/>
          </p:cNvSpPr>
          <p:nvPr>
            <p:ph type="sldNum" idx="7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792517E5-59CA-46EE-99DA-0AEA9020E5FE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1" name="Picture 8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azan slajd v1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3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54" name="Straight Connector 4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55" name="PlaceHolder 3"/>
          <p:cNvSpPr>
            <a:spLocks noGrp="1"/>
          </p:cNvSpPr>
          <p:nvPr>
            <p:ph type="sldNum" idx="8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BA95B8A7-652E-4279-8430-30FB4BE92FDC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6" name="Picture 6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azan slajd v2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3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7" name="Straight Connector 4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8" name="PlaceHolder 3"/>
          <p:cNvSpPr>
            <a:spLocks noGrp="1"/>
          </p:cNvSpPr>
          <p:nvPr>
            <p:ph type="sldNum" idx="1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CB6D3E9E-36AB-409D-811B-76CA0CB72094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" name="Picture 6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azan slajd - Tamni  v1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lt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4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12" name="Straight Connector 4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lt2">
                <a:alpha val="40000"/>
              </a:schemeClr>
            </a:solidFill>
          </a:ln>
        </p:spPr>
      </p:cxnSp>
      <p:sp>
        <p:nvSpPr>
          <p:cNvPr id="13" name="PlaceHolder 3"/>
          <p:cNvSpPr>
            <a:spLocks noGrp="1"/>
          </p:cNvSpPr>
          <p:nvPr>
            <p:ph type="sldNum" idx="2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lt1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B941454F-C92B-4D55-8447-F69ACCB5AFE8}" type="slidenum">
              <a:rPr lang="en-US" sz="1200" b="0" u="none" strike="noStrike">
                <a:solidFill>
                  <a:schemeClr val="lt1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14" name="Picture 7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azan slajd - Tamni  v2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5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17" name="Straight Connector 4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lt2">
                <a:alpha val="40000"/>
              </a:schemeClr>
            </a:solidFill>
          </a:ln>
        </p:spPr>
      </p:cxnSp>
      <p:sp>
        <p:nvSpPr>
          <p:cNvPr id="18" name="PlaceHolder 3"/>
          <p:cNvSpPr>
            <a:spLocks noGrp="1"/>
          </p:cNvSpPr>
          <p:nvPr>
            <p:ph type="sldNum" idx="3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lt1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E945B56A-0372-4CD6-B7FE-CA128D956BCF}" type="slidenum">
              <a:rPr lang="en-US" sz="1200" b="0" u="none" strike="noStrike">
                <a:solidFill>
                  <a:schemeClr val="lt1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19" name="Picture 6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vi slajd sa naslovom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7960" y="4645800"/>
            <a:ext cx="914364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pic>
        <p:nvPicPr>
          <p:cNvPr id="21" name="Picture 5"/>
          <p:cNvPicPr/>
          <p:nvPr/>
        </p:nvPicPr>
        <p:blipFill>
          <a:blip r:embed="rId3"/>
          <a:stretch/>
        </p:blipFill>
        <p:spPr>
          <a:xfrm>
            <a:off x="9651960" y="4447800"/>
            <a:ext cx="4573080" cy="4573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07960" y="546840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23" name="Straight Connector 7"/>
          <p:cNvCxnSpPr/>
          <p:nvPr/>
        </p:nvCxnSpPr>
        <p:spPr>
          <a:xfrm>
            <a:off x="0" y="4165560"/>
            <a:ext cx="12192120" cy="360"/>
          </a:xfrm>
          <a:prstGeom prst="straightConnector1">
            <a:avLst/>
          </a:prstGeom>
          <a:ln w="19050">
            <a:solidFill>
              <a:srgbClr val="ffbd36"/>
            </a:solidFill>
          </a:ln>
        </p:spPr>
      </p:cxn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Nova tema slajd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4706640"/>
            <a:ext cx="7480080" cy="63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425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the outline text format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Second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Third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Fourth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Fifth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Sixth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Seventh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554976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3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adržaj slajd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body"/>
          </p:nvPr>
        </p:nvSpPr>
        <p:spPr>
          <a:xfrm>
            <a:off x="4038480" y="1015920"/>
            <a:ext cx="7314840" cy="4793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514440" indent="-514440" defTabSz="914400">
              <a:lnSpc>
                <a:spcPct val="90000"/>
              </a:lnSpc>
              <a:spcBef>
                <a:spcPts val="1001"/>
              </a:spcBef>
              <a:buClr>
                <a:srgbClr val="004a7c"/>
              </a:buClr>
              <a:buFont typeface="Montserrat SemiBold"/>
              <a:buAutoNum type="arabicPeriod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Master text styles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914400" lvl="1" indent="-457200" defTabSz="914400">
              <a:lnSpc>
                <a:spcPct val="90000"/>
              </a:lnSpc>
              <a:spcBef>
                <a:spcPts val="499"/>
              </a:spcBef>
              <a:buClr>
                <a:srgbClr val="004a7c"/>
              </a:buClr>
              <a:buFont typeface="Montserrat SemiBold"/>
              <a:buAutoNum type="arabicPeriod"/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Second level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371600" lvl="2" indent="-457200" defTabSz="914400">
              <a:lnSpc>
                <a:spcPct val="90000"/>
              </a:lnSpc>
              <a:spcBef>
                <a:spcPts val="499"/>
              </a:spcBef>
              <a:buClr>
                <a:srgbClr val="004a7c"/>
              </a:buClr>
              <a:buFont typeface="Montserrat SemiBold"/>
              <a:buAutoNum type="arabicPeriod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Third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714680" lvl="3" indent="-343080" defTabSz="914400">
              <a:lnSpc>
                <a:spcPct val="90000"/>
              </a:lnSpc>
              <a:spcBef>
                <a:spcPts val="499"/>
              </a:spcBef>
              <a:buClr>
                <a:srgbClr val="004a7c"/>
              </a:buClr>
              <a:buFont typeface="Montserrat SemiBold"/>
              <a:buAutoNum type="arabicPeriod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Fourth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171880" lvl="4" indent="-343080" defTabSz="914400">
              <a:lnSpc>
                <a:spcPct val="90000"/>
              </a:lnSpc>
              <a:spcBef>
                <a:spcPts val="499"/>
              </a:spcBef>
              <a:buClr>
                <a:srgbClr val="004a7c"/>
              </a:buClr>
              <a:buFont typeface="Montserrat SemiBold"/>
              <a:buAutoNum type="arabicPeriod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Fifth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title"/>
          </p:nvPr>
        </p:nvSpPr>
        <p:spPr>
          <a:xfrm>
            <a:off x="223920" y="469800"/>
            <a:ext cx="3128400" cy="141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200" b="0" u="none" strike="noStrike">
                <a:solidFill>
                  <a:schemeClr val="lt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223920" y="2095560"/>
            <a:ext cx="3128400" cy="761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3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ajd sa naslovom v1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31" name="Straight Connector 3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32" name="PlaceHolder 2"/>
          <p:cNvSpPr>
            <a:spLocks noGrp="1"/>
          </p:cNvSpPr>
          <p:nvPr>
            <p:ph type="sldNum" idx="4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FB5B920E-1CEC-4C0A-8C51-80154AC218B1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3" name="Picture 5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the outline text format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Second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Third Outline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Fourth Outline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Fifth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Sixth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Seventh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ajd sa naslovom v2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body"/>
          </p:nvPr>
        </p:nvSpPr>
        <p:spPr>
          <a:xfrm>
            <a:off x="831960" y="1511280"/>
            <a:ext cx="10515240" cy="4578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Master text styles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title"/>
          </p:nvPr>
        </p:nvSpPr>
        <p:spPr>
          <a:xfrm>
            <a:off x="831960" y="216000"/>
            <a:ext cx="9143640" cy="669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lt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37" name="Straight Connector 6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38" name="PlaceHolder 3"/>
          <p:cNvSpPr>
            <a:spLocks noGrp="1"/>
          </p:cNvSpPr>
          <p:nvPr>
            <p:ph type="sldNum" idx="5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9DF7AB4C-173B-4676-83ED-B54AA6A28ABB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9" name="Picture 9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mailto:bojan.jovanovic@fon.bg.ac.rs" TargetMode="External"/><Relationship Id="rId2" Type="http://schemas.openxmlformats.org/officeDocument/2006/relationships/hyperlink" Target="mailto:bojan.marceta@fon.bg.ac.rs" TargetMode="External"/><Relationship Id="rId3" Type="http://schemas.openxmlformats.org/officeDocument/2006/relationships/slideLayout" Target="../slideLayouts/slideLayout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7960" y="4828680"/>
            <a:ext cx="1020852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sr-RS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Стратегије сајбер безбедности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507960" y="5468400"/>
            <a:ext cx="9143640" cy="9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just" defTabSz="91440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lang="ru-RU" sz="24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Катедра за информационе технологије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lang="sr-RS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Стратегије сајбер безбедности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60" name="TextBox 3"/>
          <p:cNvSpPr/>
          <p:nvPr/>
        </p:nvSpPr>
        <p:spPr>
          <a:xfrm>
            <a:off x="838080" y="1326240"/>
            <a:ext cx="10161720" cy="39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Наставници и сарадници на предмету</a:t>
            </a:r>
            <a:endParaRPr lang="sr-Latn-R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61" name="Table 6"/>
          <p:cNvGraphicFramePr/>
          <p:nvPr/>
        </p:nvGraphicFramePr>
        <p:xfrm>
          <a:off x="855360" y="1726200"/>
          <a:ext cx="10656360" cy="3573720"/>
        </p:xfrm>
        <a:graphic>
          <a:graphicData uri="http://schemas.openxmlformats.org/drawingml/2006/table">
            <a:tbl>
              <a:tblPr/>
              <a:tblGrid>
                <a:gridCol w="4104000"/>
                <a:gridCol w="1616760"/>
                <a:gridCol w="4935600"/>
              </a:tblGrid>
              <a:tr h="370440">
                <a:tc>
                  <a:txBody>
                    <a:bodyPr lIns="91080" rIns="91080" tIns="45360" bIns="45360" anchor="t">
                      <a:noAutofit/>
                    </a:bodyPr>
                    <a:p>
                      <a:endParaRPr lang="en-GB" sz="1800" b="0" u="none" strike="noStrike">
                        <a:solidFill>
                          <a:srgbClr val="094775"/>
                        </a:solidFill>
                        <a:effectLst/>
                        <a:uFillTx/>
                        <a:latin typeface="Montserrat Medium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 w="12240">
                      <a:solidFill>
                        <a:srgbClr val="f3716d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094775"/>
                    </a:solidFill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Montserrat Medium"/>
                        </a:rPr>
                        <a:t>Кабинет</a:t>
                      </a:r>
                      <a:endParaRPr lang="sr-Latn-R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 w="12240">
                      <a:solidFill>
                        <a:srgbClr val="f3716d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094775"/>
                    </a:solidFill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GB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Montserrat Medium"/>
                        </a:rPr>
                        <a:t>E-mail</a:t>
                      </a:r>
                      <a:endParaRPr lang="sr-Latn-R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 w="12240">
                      <a:solidFill>
                        <a:srgbClr val="f3716d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094775"/>
                    </a:solidFill>
                  </a:tcPr>
                </a:tc>
              </a:tr>
              <a:tr h="639720"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проф. Дејан Симић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401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u="none" strike="noStrike">
                          <a:solidFill>
                            <a:srgbClr val="094775"/>
                          </a:solidFill>
                          <a:effectLst/>
                          <a:uFillTx/>
                          <a:latin typeface="Montserrat Medium"/>
                        </a:rPr>
                        <a:t>dejan.simic@fon.bg.ac.rs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39720"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проф</a:t>
                      </a:r>
                      <a:r>
                        <a:rPr lang="en-GB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. </a:t>
                      </a: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др</a:t>
                      </a:r>
                      <a:r>
                        <a:rPr lang="en-GB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 </a:t>
                      </a: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Бојан Јовановић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209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GB" sz="1800" b="0" u="sng" strike="noStrike">
                          <a:solidFill>
                            <a:srgbClr val="c63d96"/>
                          </a:solidFill>
                          <a:effectLst/>
                          <a:uFillTx/>
                          <a:latin typeface="Montserrat Medium"/>
                          <a:hlinkClick r:id="rId1"/>
                        </a:rPr>
                        <a:t>bojan.jovanovic@fon.bg.ac.rs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39720"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доц</a:t>
                      </a:r>
                      <a:r>
                        <a:rPr lang="en-GB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. </a:t>
                      </a: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др</a:t>
                      </a:r>
                      <a:r>
                        <a:rPr lang="en-GB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 </a:t>
                      </a: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Марија Богићевић-Сретеновић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209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u="none" strike="noStrike">
                          <a:solidFill>
                            <a:srgbClr val="1c1c1c"/>
                          </a:solidFill>
                          <a:effectLst/>
                          <a:uFillTx/>
                          <a:latin typeface="Montserrat Medium"/>
                        </a:rPr>
                        <a:t>marija.bogicevic.sretenovic@fon.bg.ac.rs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39720"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доц. др Урош Шошевић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209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u="none" strike="noStrike">
                          <a:solidFill>
                            <a:srgbClr val="094775"/>
                          </a:solidFill>
                          <a:effectLst/>
                          <a:uFillTx/>
                          <a:latin typeface="Montserrat Medium"/>
                        </a:rPr>
                        <a:t>uros.sosevic@fon.bg.ac.rs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39720"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Бојан Марчета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2240">
                      <a:solidFill>
                        <a:srgbClr val="f3716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303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240">
                      <a:solidFill>
                        <a:srgbClr val="f3716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u="sng" strike="noStrike">
                          <a:solidFill>
                            <a:srgbClr val="c63d96"/>
                          </a:solidFill>
                          <a:effectLst/>
                          <a:uFillTx/>
                          <a:latin typeface="Montserrat Medium"/>
                          <a:hlinkClick r:id="rId2"/>
                        </a:rPr>
                        <a:t>bojan.marceta@fon.bg.ac.rs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>
                      <a:noFill/>
                    </a:lnT>
                    <a:lnB w="12240">
                      <a:solidFill>
                        <a:srgbClr val="f3716d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lang="sr-RS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Стратегије сајбер безбедности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63" name="TextBox 5"/>
          <p:cNvSpPr/>
          <p:nvPr/>
        </p:nvSpPr>
        <p:spPr>
          <a:xfrm>
            <a:off x="1065240" y="1214640"/>
            <a:ext cx="10094760" cy="37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sr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Циљ предмета: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Омогућити студентима разумевање комплексног утицаја и важности примене стратегија сајбер безбедности на организационе циљеве, као и стицање практично употребљивих знања потребних за креирање и имплементацију безбедносних полиса, процеса и акција које омогућавају постизање пословних циљева током рада у сајбер простору.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lang="sr-RS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Стратегије сајбер безбедности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65" name="TextBox 5"/>
          <p:cNvSpPr/>
          <p:nvPr/>
        </p:nvSpPr>
        <p:spPr>
          <a:xfrm>
            <a:off x="1065240" y="1214640"/>
            <a:ext cx="993456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sr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Исход предмета: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Студенти ће добити основна знања неопходна за процену потреба организације у контексту сајбер безбедности. Биће оспособљени да примене стечене вештине за креирање одговарајуће стратегије сајбер безбедности која подржава пословне циљеве и мисију организације.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lang="sr-RS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Стратегије сајбер безбедности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67" name="TextBox 5"/>
          <p:cNvSpPr/>
          <p:nvPr/>
        </p:nvSpPr>
        <p:spPr>
          <a:xfrm>
            <a:off x="831960" y="738000"/>
            <a:ext cx="10167840" cy="156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sr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Начин полагања: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c1c1c"/>
              </a:buClr>
              <a:buFont typeface="Montserrat SemiBold"/>
              <a:buAutoNum type="arabicPeriod"/>
            </a:pPr>
            <a:r>
              <a:rPr lang="sr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Пројекат (100%)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TextBox 6"/>
          <p:cNvSpPr/>
          <p:nvPr/>
        </p:nvSpPr>
        <p:spPr>
          <a:xfrm>
            <a:off x="844560" y="2014560"/>
            <a:ext cx="10161720" cy="415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T</a:t>
            </a:r>
            <a:r>
              <a:rPr lang="sr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еме: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c1c1c"/>
              </a:buClr>
              <a:buFont typeface="Montserrat SemiBold"/>
              <a:buAutoNum type="arabicPeriod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Сајбер простор и окружење сајбер простора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c1c1c"/>
              </a:buClr>
              <a:buFont typeface="Montserrat SemiBold"/>
              <a:buAutoNum type="arabicPeriod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Стандарди и оквири у области сајбер безбедности и информационе безбедности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c1c1c"/>
              </a:buClr>
              <a:buFont typeface="Montserrat SemiBold"/>
              <a:buAutoNum type="arabicPeriod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Алати за сајбер безбедност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c1c1c"/>
              </a:buClr>
              <a:buFont typeface="Montserrat SemiBold"/>
              <a:buAutoNum type="arabicPeriod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NIST оквир за сајбер безбедност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c1c1c"/>
              </a:buClr>
              <a:buFont typeface="Montserrat SemiBold"/>
              <a:buAutoNum type="arabicPeriod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Корпоративна и национална политика сајбер безбедности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c1c1c"/>
              </a:buClr>
              <a:buFont typeface="Montserrat SemiBold"/>
              <a:buAutoNum type="arabicPeriod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Планирање буџета и имплементација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7960" y="4828680"/>
            <a:ext cx="1017180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sr-RS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Стратегије сајбер безбедности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507960" y="5468400"/>
            <a:ext cx="9143640" cy="9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just" defTabSz="91440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lang="ru-RU" sz="24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Катедра за информационе технологије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 pitchFamily="0" charset="1"/>
        <a:ea typeface=""/>
        <a:cs typeface=""/>
      </a:majorFont>
      <a:minorFont>
        <a:latin typeface="Montserrat Medium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</TotalTime>
  <Application>LibreOffice/25.8.4.2$Linux_X86_64 LibreOffice_project/580$Build-2</Application>
  <AppVersion>15.0000</AppVersion>
  <Words>249</Words>
  <Paragraphs>51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2022-10-16T13:21:43Z</dcterms:created>
  <dc:creator>Marko Savicevic</dc:creator>
  <dc:description/>
  <dc:language>sr-Latn-RS</dc:language>
  <cp:lastModifiedBy/>
  <dcterms:modified xsi:type="dcterms:W3CDTF">2026-01-14T21:52:38Z</dcterms:modified>
  <cp:revision>107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8</vt:i4>
  </property>
</Properties>
</file>