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68" r:id="rId3"/>
    <p:sldId id="259" r:id="rId4"/>
    <p:sldId id="279" r:id="rId5"/>
    <p:sldId id="260" r:id="rId6"/>
    <p:sldId id="269" r:id="rId7"/>
    <p:sldId id="278" r:id="rId8"/>
    <p:sldId id="276" r:id="rId9"/>
    <p:sldId id="272" r:id="rId10"/>
    <p:sldId id="277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8F4622-ED75-4311-8466-DE9EB1EB4964}">
          <p14:sldIdLst>
            <p14:sldId id="256"/>
            <p14:sldId id="268"/>
            <p14:sldId id="259"/>
            <p14:sldId id="279"/>
            <p14:sldId id="260"/>
            <p14:sldId id="269"/>
            <p14:sldId id="278"/>
            <p14:sldId id="276"/>
            <p14:sldId id="272"/>
            <p14:sldId id="277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4D99"/>
    <a:srgbClr val="100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A13F71-11E1-BB37-512E-BDA3CD8AC141}" v="2" dt="2023-08-10T11:05:16.927"/>
    <p1510:client id="{BF427031-3725-18FD-19B8-FA9A30CD2FDC}" v="1" dt="2023-07-10T10:48:33.995"/>
    <p1510:client id="{E09CD593-660C-4072-90B1-A58527D6EB18}" v="28" dt="2023-08-10T10:52:06.0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33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BEAC0-DE48-4102-94B9-9B44492ED545}" type="datetimeFigureOut">
              <a:rPr lang="en-GB" smtClean="0"/>
              <a:pPr/>
              <a:t>14/01/2026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E5618-B144-4C55-B237-E746DF1F08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44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84" y="899886"/>
            <a:ext cx="7158032" cy="505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5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49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6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 sa naslov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9144000" cy="639619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9" y="4447822"/>
            <a:ext cx="4573611" cy="4573611"/>
          </a:xfrm>
          <a:prstGeom prst="rect">
            <a:avLst/>
          </a:prstGeom>
        </p:spPr>
      </p:pic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7999" y="5468257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4165600"/>
            <a:ext cx="1219200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36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a tema slaj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4706484"/>
            <a:ext cx="7480300" cy="635000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2545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549783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2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žaj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EFA307-79E3-437E-A5AC-469F14D08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8599" y="1016000"/>
            <a:ext cx="7315201" cy="4794249"/>
          </a:xfr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400"/>
            </a:lvl1pPr>
            <a:lvl2pPr marL="914400" indent="-457200">
              <a:buClr>
                <a:schemeClr val="accent2"/>
              </a:buClr>
              <a:buFont typeface="+mj-lt"/>
              <a:buAutoNum type="arabicPeriod"/>
              <a:defRPr sz="2200"/>
            </a:lvl2pPr>
            <a:lvl3pPr marL="1371600" indent="-457200">
              <a:buClr>
                <a:schemeClr val="accent2"/>
              </a:buClr>
              <a:buFont typeface="+mj-lt"/>
              <a:buAutoNum type="arabicPeriod"/>
              <a:defRPr/>
            </a:lvl3pPr>
            <a:lvl4pPr marL="1714500" indent="-342900">
              <a:buClr>
                <a:schemeClr val="accent2"/>
              </a:buClr>
              <a:buFont typeface="+mj-lt"/>
              <a:buAutoNum type="arabicPeriod"/>
              <a:defRPr/>
            </a:lvl4pPr>
            <a:lvl5pPr marL="2171700" indent="-342900">
              <a:buClr>
                <a:schemeClr val="accent2"/>
              </a:buClr>
              <a:buFont typeface="+mj-lt"/>
              <a:buAutoNum type="arabicPeriod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982" y="469900"/>
            <a:ext cx="3128818" cy="1419720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3982" y="2095500"/>
            <a:ext cx="3128818" cy="7620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29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61C7849B-D9E1-4E94-A243-C19E6AE677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5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511300"/>
            <a:ext cx="10515600" cy="4578351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22DF20DF-3787-45F6-AD25-A05C11AA40F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2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7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2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5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B86FDE-70F5-450F-9D05-C320D799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"/>
            <a:ext cx="10515600" cy="988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D2D5A-CECF-4396-8A07-B0BD3FC2E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5900"/>
            <a:ext cx="10515600" cy="469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27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8" r:id="rId3"/>
    <p:sldLayoutId id="2147483650" r:id="rId4"/>
    <p:sldLayoutId id="2147483664" r:id="rId5"/>
    <p:sldLayoutId id="2147483659" r:id="rId6"/>
    <p:sldLayoutId id="2147483651" r:id="rId7"/>
    <p:sldLayoutId id="2147483661" r:id="rId8"/>
    <p:sldLayoutId id="2147483662" r:id="rId9"/>
    <p:sldLayoutId id="2147483663" r:id="rId10"/>
    <p:sldLayoutId id="2147483665" r:id="rId11"/>
    <p:sldLayoutId id="214748366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935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4F83F-ADEC-A645-43C6-9E78E6250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95EBD-DD65-6230-9BBF-4DFA228C1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/>
              <a:t>Оцена знања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0C24FD-4303-98F1-2FF4-65865B4141A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416CCB-46B4-729C-4861-32A11E33C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045534"/>
            <a:ext cx="9144000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1200"/>
              </a:spcBef>
              <a:defRPr/>
            </a:pPr>
            <a:r>
              <a:rPr lang="sr-Cyrl-R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Оцена знања (максимални број поена 100):</a:t>
            </a:r>
          </a:p>
          <a:p>
            <a:pPr algn="just">
              <a:spcBef>
                <a:spcPts val="1200"/>
              </a:spcBef>
              <a:defRPr/>
            </a:pPr>
            <a:endParaRPr lang="sr-Latn-C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Cyrl-R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Предиспитне обавезе – 10 поена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Cyrl-RS" sz="200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– 35 поена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Cyrl-RS" sz="2000">
                <a:latin typeface="Times New Roman" panose="02020603050405020304" pitchFamily="18" charset="0"/>
                <a:cs typeface="Times New Roman" panose="02020603050405020304" pitchFamily="18" charset="0"/>
              </a:rPr>
              <a:t>Усмени испит – 55 поена</a:t>
            </a:r>
            <a:endParaRPr lang="sr-Latn-C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2D53867-18C3-1C4B-9BAB-78EB4CB9A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3734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56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/>
              <a:t>Литература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77825" y="1536174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ts val="1200"/>
              </a:spcBef>
              <a:defRPr/>
            </a:pPr>
            <a:endParaRPr lang="sr-Latn-C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/>
            <a:r>
              <a:rPr lang="sr-Latn-RS" sz="2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sr-Cyrl-C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Илић Б., Милићевић В., </a:t>
            </a:r>
            <a:r>
              <a:rPr lang="sr-Cyrl-CS" sz="20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Менаџмент трошкова – стратегијски оквир</a:t>
            </a:r>
            <a:r>
              <a:rPr lang="sr-Cyrl-C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Факултет организационих наука Универзитета у Београду, 2009.</a:t>
            </a:r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sr-Latn-C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Hussey R., Ong A., </a:t>
            </a:r>
            <a:r>
              <a:rPr lang="sr-Latn-CS" sz="20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Strategic Cost Analysis</a:t>
            </a:r>
            <a:r>
              <a:rPr lang="sr-Latn-C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(делови књиге)</a:t>
            </a:r>
            <a:r>
              <a:rPr lang="sr-Latn-C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Business Expert Press, 2011</a:t>
            </a:r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sr-Latn-C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Govindarajan V., Shank J., </a:t>
            </a:r>
            <a:r>
              <a:rPr lang="sr-Latn-CS" sz="20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Strategic Cost Management – The New Tool for Competitive Advantage </a:t>
            </a:r>
            <a:r>
              <a:rPr lang="sr-Latn-R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(делови књиге)</a:t>
            </a:r>
            <a:r>
              <a:rPr lang="sr-Latn-C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Free Press, 2008</a:t>
            </a:r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sr-Latn-R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Hilton R., Maher M., Selto F., </a:t>
            </a:r>
            <a:r>
              <a:rPr lang="sr-Latn-RS" sz="20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 Management, Strategies for Business Decisions</a:t>
            </a:r>
            <a:r>
              <a:rPr lang="sr-Latn-R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(делови књиге), Irwin, McGraw-Hill, 2000</a:t>
            </a:r>
            <a:endParaRPr lang="sr-Latn-CS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0D758-0956-C490-9DCF-328A40CFA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10817226" cy="639619"/>
          </a:xfrm>
        </p:spPr>
        <p:txBody>
          <a:bodyPr/>
          <a:lstStyle/>
          <a:p>
            <a:r>
              <a:rPr lang="sr-Cyrl-RS" sz="3400" b="1"/>
              <a:t>СТРАТЕШКИ МЕНАЏМЕНТ ТРОШКОВА</a:t>
            </a:r>
            <a:endParaRPr lang="en-GB" sz="34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9AD79-D0C3-EB40-6639-0474B94261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sr-Cyrl-RS" dirty="0"/>
              <a:t>Катедра </a:t>
            </a:r>
            <a:r>
              <a:rPr lang="sr-Cyrl-RS"/>
              <a:t>за економију, пословно планирање и међународни менаџмент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068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038599" y="1552755"/>
            <a:ext cx="7315201" cy="4257495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sr-Cyrl-CS" sz="2000" dirty="0"/>
              <a:t>Пр</a:t>
            </a:r>
            <a:r>
              <a:rPr lang="en-US" sz="2000" dirty="0"/>
              <a:t>o</a:t>
            </a:r>
            <a:r>
              <a:rPr lang="sr-Cyrl-CS" sz="2000" dirty="0"/>
              <a:t>ф. др </a:t>
            </a:r>
            <a:r>
              <a:rPr lang="sr-Cyrl-RS" sz="2000" dirty="0"/>
              <a:t>Бојан Илић</a:t>
            </a:r>
            <a:endParaRPr lang="sr-Cyrl-CS" sz="2000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/>
              <a:t>	</a:t>
            </a:r>
            <a:r>
              <a:rPr lang="en-US" sz="1400" i="1" dirty="0"/>
              <a:t>E-mail</a:t>
            </a:r>
            <a:r>
              <a:rPr lang="sr-Cyrl-CS" sz="1400" dirty="0"/>
              <a:t>: </a:t>
            </a:r>
            <a:r>
              <a:rPr lang="en-US" sz="1400" dirty="0" err="1"/>
              <a:t>bojan.ilic</a:t>
            </a:r>
            <a:r>
              <a:rPr lang="sr-Latn-RS" sz="1400" dirty="0"/>
              <a:t>@fon.bg.ac.rs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r>
              <a:rPr lang="sr-Cyrl-CS" sz="1400" dirty="0"/>
              <a:t>	</a:t>
            </a:r>
          </a:p>
          <a:p>
            <a:pPr>
              <a:spcBef>
                <a:spcPts val="0"/>
              </a:spcBef>
              <a:buNone/>
            </a:pPr>
            <a:endParaRPr lang="sr-Cyrl-CS" sz="1400" dirty="0"/>
          </a:p>
          <a:p>
            <a:pPr>
              <a:buFont typeface="Arial" pitchFamily="34" charset="0"/>
              <a:buChar char="•"/>
            </a:pPr>
            <a:r>
              <a:rPr lang="sr-Cyrl-RS" sz="2000" dirty="0" err="1"/>
              <a:t>Доц</a:t>
            </a:r>
            <a:r>
              <a:rPr lang="sr-Cyrl-CS" sz="2000" dirty="0"/>
              <a:t>. др Немања </a:t>
            </a:r>
            <a:r>
              <a:rPr lang="sr-Cyrl-CS" sz="2000" dirty="0" err="1"/>
              <a:t>Бацковић</a:t>
            </a:r>
            <a:endParaRPr lang="sr-Cyrl-CS" sz="2000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/>
              <a:t>	</a:t>
            </a:r>
            <a:r>
              <a:rPr lang="en-US" sz="1400" i="1" dirty="0"/>
              <a:t>E-mail </a:t>
            </a:r>
            <a:r>
              <a:rPr lang="sr-Cyrl-CS" sz="1400" dirty="0"/>
              <a:t>: </a:t>
            </a:r>
            <a:r>
              <a:rPr lang="en-US" sz="1400" dirty="0" err="1"/>
              <a:t>nemanja.backovic</a:t>
            </a:r>
            <a:r>
              <a:rPr lang="sr-Latn-RS" sz="1400" dirty="0"/>
              <a:t>@fon.bg.ac.rs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r>
              <a:rPr lang="sr-Cyrl-CS" sz="1400" dirty="0"/>
              <a:t>	</a:t>
            </a:r>
          </a:p>
          <a:p>
            <a:pPr>
              <a:spcBef>
                <a:spcPts val="0"/>
              </a:spcBef>
              <a:buNone/>
            </a:pPr>
            <a:endParaRPr lang="sr-Cyrl-CS" sz="18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3982" y="469900"/>
            <a:ext cx="3128818" cy="1514175"/>
          </a:xfrm>
        </p:spPr>
        <p:txBody>
          <a:bodyPr/>
          <a:lstStyle/>
          <a:p>
            <a:r>
              <a:rPr lang="sr-Cyrl-RS" dirty="0"/>
              <a:t>Предавања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40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3CC8D-E36D-5B3C-492C-F42738691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0DC7A7-FFD1-31CC-4E83-582896755D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8599" y="1604513"/>
            <a:ext cx="7315201" cy="420573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000" dirty="0" err="1"/>
              <a:t>Доц</a:t>
            </a:r>
            <a:r>
              <a:rPr lang="sr-Cyrl-CS" sz="2000" dirty="0"/>
              <a:t>. др Немања </a:t>
            </a:r>
            <a:r>
              <a:rPr lang="sr-Cyrl-CS" sz="2000" dirty="0" err="1"/>
              <a:t>Бацковић</a:t>
            </a:r>
            <a:endParaRPr lang="sr-Cyrl-CS" sz="2000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/>
              <a:t>	</a:t>
            </a:r>
            <a:r>
              <a:rPr lang="en-US" sz="1400" i="1" dirty="0"/>
              <a:t>E-mail </a:t>
            </a:r>
            <a:r>
              <a:rPr lang="sr-Cyrl-CS" sz="1400" dirty="0"/>
              <a:t>: </a:t>
            </a:r>
            <a:r>
              <a:rPr lang="en-US" sz="1400" dirty="0" err="1"/>
              <a:t>nemanja.backovic</a:t>
            </a:r>
            <a:r>
              <a:rPr lang="sr-Latn-RS" sz="1400" dirty="0"/>
              <a:t>@fon.bg.ac.rs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r>
              <a:rPr lang="sr-Cyrl-CS" sz="1400" dirty="0"/>
              <a:t>	</a:t>
            </a:r>
          </a:p>
          <a:p>
            <a:pPr>
              <a:spcBef>
                <a:spcPts val="0"/>
              </a:spcBef>
              <a:buNone/>
            </a:pPr>
            <a:endParaRPr lang="sr-Cyrl-CS" sz="1400" dirty="0"/>
          </a:p>
          <a:p>
            <a:pPr>
              <a:buFont typeface="Arial" pitchFamily="34" charset="0"/>
              <a:buChar char="•"/>
            </a:pPr>
            <a:r>
              <a:rPr lang="sr-Cyrl-CS" sz="2000" dirty="0"/>
              <a:t>Доц. др Тања Милић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/>
              <a:t>	</a:t>
            </a:r>
            <a:r>
              <a:rPr lang="en-US" sz="1400" i="1" dirty="0"/>
              <a:t>E-mail </a:t>
            </a:r>
            <a:r>
              <a:rPr lang="sr-Cyrl-CS" sz="1400" dirty="0"/>
              <a:t>: </a:t>
            </a:r>
            <a:r>
              <a:rPr lang="en-US" sz="1400" dirty="0" err="1"/>
              <a:t>tanja.milic</a:t>
            </a:r>
            <a:r>
              <a:rPr lang="sr-Latn-RS" sz="1400" dirty="0"/>
              <a:t>@fon.bg.ac.rs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r>
              <a:rPr lang="sr-Cyrl-CS" sz="1400" dirty="0"/>
              <a:t>	</a:t>
            </a:r>
          </a:p>
          <a:p>
            <a:pPr>
              <a:spcBef>
                <a:spcPts val="0"/>
              </a:spcBef>
              <a:buNone/>
            </a:pPr>
            <a:endParaRPr lang="sr-Cyrl-CS" sz="1400" dirty="0"/>
          </a:p>
          <a:p>
            <a:pPr>
              <a:spcBef>
                <a:spcPts val="0"/>
              </a:spcBef>
              <a:buNone/>
            </a:pPr>
            <a:endParaRPr lang="sr-Cyrl-C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0C4323-3970-7BF8-16E4-14C9B7BE0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982" y="469900"/>
            <a:ext cx="3128818" cy="1565934"/>
          </a:xfrm>
        </p:spPr>
        <p:txBody>
          <a:bodyPr/>
          <a:lstStyle/>
          <a:p>
            <a:r>
              <a:rPr lang="sr-Cyrl-RS" dirty="0"/>
              <a:t>Вежбе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767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/>
              <a:t>Циљ предмета и исход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56703" y="2299065"/>
            <a:ext cx="9678594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sr-Cyrl-RS" sz="2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Циљ предмета:</a:t>
            </a:r>
          </a:p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Latn-R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Стицање научних и стручних знања која се односе на ефективни стратешки менаџмент трошкова у условима </a:t>
            </a:r>
            <a:r>
              <a:rPr lang="sr-Cyrl-R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савременог</a:t>
            </a:r>
            <a:r>
              <a:rPr lang="sr-Latn-R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пословања.</a:t>
            </a:r>
            <a:endParaRPr lang="sr-Cyrl-RS" sz="20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sr-Cyrl-R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</a:pPr>
            <a:r>
              <a:rPr lang="sr-Cyrl-R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Исход предмета: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Latn-R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Разумевање стратешког менаџмента трошкова да би се стекле  к</a:t>
            </a:r>
            <a:r>
              <a:rPr lang="sr-Cyrl-R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омпетенциј</a:t>
            </a:r>
            <a:r>
              <a:rPr lang="sr-Latn-R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 </a:t>
            </a:r>
            <a:r>
              <a:rPr lang="sr-Cyrl-R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које се односе на успешно </a:t>
            </a:r>
            <a:r>
              <a:rPr lang="sr-Latn-R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повезивање менаџмента трошкова и реализације стратегијских циљева предузећа.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Садржај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09830" y="1574646"/>
            <a:ext cx="9772339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/>
            <a:r>
              <a:rPr lang="sr-Cyrl-CS" sz="20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Теоријска настава</a:t>
            </a:r>
          </a:p>
          <a:p>
            <a:pPr marL="0" marR="0" algn="just"/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Latn-R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Значај изучавања стратешког менаџмента трошкова  са аспекта пословања</a:t>
            </a:r>
            <a:r>
              <a:rPr lang="sr-Cyrl-R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предузећа</a:t>
            </a:r>
            <a:r>
              <a:rPr lang="sr-Latn-R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sr-Cyrl-R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Latn-R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Мерење и коришћење трошкова за доношење стратешких менаџерских одлука у условима променљивог глобалног окружења. </a:t>
            </a:r>
            <a:endParaRPr lang="sr-Cyrl-R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Latn-R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Релевантност резултата анализе преломне тачке у стратешкој анализи. </a:t>
            </a:r>
            <a:endParaRPr lang="sr-Cyrl-R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Latn-R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Менаџмент на бази активности и конкурентске стратегије. </a:t>
            </a:r>
            <a:endParaRPr lang="sr-Cyrl-R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 обрачуна трошкова по активностима заснован на времену. </a:t>
            </a:r>
            <a:endParaRPr lang="sr-Cyrl-R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Менаџмент базиран на вредности. </a:t>
            </a:r>
            <a:endParaRPr lang="sr-Cyrl-R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Циљани трошкови за производ или услугу. </a:t>
            </a:r>
            <a:endParaRPr lang="sr-Cyrl-R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E1E6C9-3730-0E40-CC61-BF5ED559B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5C78D-A670-1D42-A0E3-2CC8492CB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Садржај предмета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7E144D-64BE-956C-F111-5180EE7C526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6C2087-1E5F-C9AA-1616-2D037AFD6777}"/>
              </a:ext>
            </a:extLst>
          </p:cNvPr>
          <p:cNvSpPr/>
          <p:nvPr/>
        </p:nvSpPr>
        <p:spPr>
          <a:xfrm>
            <a:off x="1209830" y="1920895"/>
            <a:ext cx="9772339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/>
            <a:r>
              <a:rPr lang="sr-Cyrl-CS" sz="20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Теоријска настава</a:t>
            </a:r>
          </a:p>
          <a:p>
            <a:pPr marL="0" marR="0" algn="just"/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Управљање профитабилношћу по купцима. </a:t>
            </a:r>
            <a:endParaRPr lang="sr-Cyrl-R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Стратегија, трошкови и креирање вредности за стејкхолдере. </a:t>
            </a:r>
            <a:endParaRPr lang="sr-Cyrl-R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Новији приступ стратегији са аспекта трошкова и остварења пословног успеха. </a:t>
            </a:r>
            <a:endParaRPr lang="sr-Cyrl-R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Редукција трошкова. </a:t>
            </a:r>
            <a:endParaRPr lang="sr-Cyrl-R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Стратегијски аспект мерења перформанси. </a:t>
            </a:r>
            <a:endParaRPr lang="sr-Cyrl-R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Latn-RS" sz="2000">
                <a:effectLst/>
                <a:latin typeface="Times New Roman" panose="02020603050405020304" pitchFamily="18" charset="0"/>
                <a:ea typeface="ArialMT"/>
              </a:rPr>
              <a:t>Специфичности стратешког менаџмента трошкова у </a:t>
            </a:r>
            <a:r>
              <a:rPr lang="sr-Cyrl-RS" sz="2000">
                <a:effectLst/>
                <a:latin typeface="Times New Roman" panose="02020603050405020304" pitchFamily="18" charset="0"/>
                <a:ea typeface="ArialMT"/>
              </a:rPr>
              <a:t>савременим </a:t>
            </a:r>
            <a:r>
              <a:rPr lang="sr-Latn-RS" sz="2000">
                <a:effectLst/>
                <a:latin typeface="Times New Roman" panose="02020603050405020304" pitchFamily="18" charset="0"/>
                <a:ea typeface="ArialMT"/>
              </a:rPr>
              <a:t>предузећима.</a:t>
            </a:r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047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266B1-5B34-D27E-9B30-343DC7CFB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63EB1-76E9-47BE-4415-07F1D6105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Садржај предмета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90CCE9-FFC5-29D4-4421-48F93140429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D26A46-E18A-85D2-3B16-CD1DFEB3BE4A}"/>
              </a:ext>
            </a:extLst>
          </p:cNvPr>
          <p:cNvSpPr/>
          <p:nvPr/>
        </p:nvSpPr>
        <p:spPr>
          <a:xfrm>
            <a:off x="1761635" y="2023039"/>
            <a:ext cx="92385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/>
            <a:r>
              <a:rPr lang="sr-Cyrl-CS" sz="20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Практична настава</a:t>
            </a:r>
            <a:r>
              <a:rPr lang="ru-RU" sz="20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:вежбе, </a:t>
            </a:r>
            <a:r>
              <a:rPr lang="ru-RU" sz="2000" i="1"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0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руги облици наставе, студијски истраживачки рад</a:t>
            </a:r>
          </a:p>
          <a:p>
            <a:pPr marL="0" marR="0" algn="just"/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r-Cyrl-R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Часови вежби прате садржај и структуру предавања и укључују: </a:t>
            </a:r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r-Cyrl-R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анализу случајева из </a:t>
            </a:r>
            <a:r>
              <a:rPr lang="sr-Latn-R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европске и светске </a:t>
            </a:r>
            <a:r>
              <a:rPr lang="sr-Cyrl-R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праксе,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примену метода </a:t>
            </a:r>
            <a:r>
              <a:rPr lang="sr-Latn-R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редукције</a:t>
            </a:r>
            <a:r>
              <a:rPr lang="sr-Cyrl-R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трошкова,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креативне радионице</a:t>
            </a:r>
            <a:r>
              <a:rPr lang="sr-Latn-R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75814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/>
              <a:t>Методе извођења наставе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357909" y="2322706"/>
            <a:ext cx="9476181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defRPr/>
            </a:pPr>
            <a:endParaRPr lang="sr-Latn-C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Cyrl-RS" sz="2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Cyrl-R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редавања уз учешће студената у интерактивној настави, 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Cyrl-R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студије случајева, 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Cyrl-R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креативне радионице, 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Cyrl-R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вежбе решавања конкретних менаџерских проблема у процесу </a:t>
            </a:r>
            <a:r>
              <a:rPr lang="sr-Latn-R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стратешког </a:t>
            </a:r>
            <a:r>
              <a:rPr lang="sr-Cyrl-R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управљања трошковима, 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Cyrl-R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консултације у процесу израде семинарских радова.</a:t>
            </a:r>
            <a:endParaRPr lang="sr-Latn-CS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N Paleta boja">
      <a:dk1>
        <a:srgbClr val="1C1C1C"/>
      </a:dk1>
      <a:lt1>
        <a:srgbClr val="F8F8F8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Montserrat">
      <a:majorFont>
        <a:latin typeface="Montserrat SemiBold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460</Words>
  <Application>Microsoft Office PowerPoint</Application>
  <PresentationFormat>Widescreen</PresentationFormat>
  <Paragraphs>78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Montserrat Medium</vt:lpstr>
      <vt:lpstr>Montserrat SemiBold</vt:lpstr>
      <vt:lpstr>Times New Roman</vt:lpstr>
      <vt:lpstr>Wingdings</vt:lpstr>
      <vt:lpstr>Office Theme</vt:lpstr>
      <vt:lpstr>PowerPoint Presentation</vt:lpstr>
      <vt:lpstr>СТРАТЕШКИ МЕНАЏМЕНТ ТРОШКОВА</vt:lpstr>
      <vt:lpstr>Предавања</vt:lpstr>
      <vt:lpstr>Вежбе</vt:lpstr>
      <vt:lpstr>Циљ предмета и исход предмета</vt:lpstr>
      <vt:lpstr>Садржај предмета</vt:lpstr>
      <vt:lpstr>Садржај предмета</vt:lpstr>
      <vt:lpstr>Садржај предмета</vt:lpstr>
      <vt:lpstr>Методе извођења наставе</vt:lpstr>
      <vt:lpstr>Оцена знања</vt:lpstr>
      <vt:lpstr>Литература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Marko Savicevic</dc:creator>
  <cp:lastModifiedBy>Nemanja Backovic</cp:lastModifiedBy>
  <cp:revision>90</cp:revision>
  <dcterms:created xsi:type="dcterms:W3CDTF">2022-10-16T13:21:43Z</dcterms:created>
  <dcterms:modified xsi:type="dcterms:W3CDTF">2026-01-14T15:13:29Z</dcterms:modified>
</cp:coreProperties>
</file>