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59" r:id="rId4"/>
    <p:sldId id="279" r:id="rId5"/>
    <p:sldId id="260" r:id="rId6"/>
    <p:sldId id="269" r:id="rId7"/>
    <p:sldId id="278" r:id="rId8"/>
    <p:sldId id="276" r:id="rId9"/>
    <p:sldId id="272" r:id="rId10"/>
    <p:sldId id="27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79"/>
            <p14:sldId id="260"/>
            <p14:sldId id="269"/>
            <p14:sldId id="278"/>
            <p14:sldId id="276"/>
            <p14:sldId id="272"/>
            <p14:sldId id="277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3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14/01/2026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4F83F-ADEC-A645-43C6-9E78E6250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95EBD-DD65-6230-9BBF-4DFA228C1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Оцена знања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0C24FD-4303-98F1-2FF4-65865B4141A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416CCB-46B4-729C-4861-32A11E33C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045534"/>
            <a:ext cx="914400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sr-Cyrl-R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Оцена знања (максимални број поена 100):</a:t>
            </a:r>
          </a:p>
          <a:p>
            <a:pPr algn="just">
              <a:spcBef>
                <a:spcPts val="1200"/>
              </a:spcBef>
              <a:defRPr/>
            </a:pPr>
            <a:endParaRPr lang="sr-Latn-C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Предиспитне обавезе – 10 поена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 35 поена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Усмени испит – 55 поена</a:t>
            </a:r>
            <a:endParaRPr lang="sr-Latn-C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2D53867-18C3-1C4B-9BAB-78EB4CB9A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3734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5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8721" y="1920895"/>
            <a:ext cx="982481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/>
            <a:r>
              <a:rPr lang="sr-Latn-RS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sz="2000">
                <a:effectLst/>
                <a:latin typeface="Times New Roman" panose="02020603050405020304" pitchFamily="18" charset="0"/>
                <a:ea typeface="ArialMT"/>
              </a:rPr>
              <a:t>Милићевић В.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, </a:t>
            </a:r>
            <a:r>
              <a:rPr lang="ru-RU" sz="2000" i="1">
                <a:effectLst/>
                <a:latin typeface="Times New Roman" panose="02020603050405020304" pitchFamily="18" charset="0"/>
                <a:ea typeface="ArialMT"/>
              </a:rPr>
              <a:t>Међународни менаџмент – новије тенденције</a:t>
            </a:r>
            <a:r>
              <a:rPr lang="ru-RU" sz="2000">
                <a:effectLst/>
                <a:latin typeface="Times New Roman" panose="02020603050405020304" pitchFamily="18" charset="0"/>
                <a:ea typeface="ArialMT"/>
              </a:rPr>
              <a:t> (делови књиге)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, </a:t>
            </a:r>
            <a:r>
              <a:rPr lang="ru-RU" sz="2000">
                <a:effectLst/>
                <a:latin typeface="Times New Roman" panose="02020603050405020304" pitchFamily="18" charset="0"/>
                <a:ea typeface="ArialMT"/>
              </a:rPr>
              <a:t>Факултет организационих наука Универзитета у Београду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, </a:t>
            </a:r>
            <a:r>
              <a:rPr lang="ru-RU" sz="2000">
                <a:effectLst/>
                <a:latin typeface="Times New Roman" panose="02020603050405020304" pitchFamily="18" charset="0"/>
                <a:ea typeface="ArialMT"/>
              </a:rPr>
              <a:t> 20</a:t>
            </a:r>
            <a:r>
              <a:rPr lang="sr-Cyrl-RS" sz="2000">
                <a:effectLst/>
                <a:latin typeface="Times New Roman" panose="02020603050405020304" pitchFamily="18" charset="0"/>
                <a:ea typeface="ArialMT"/>
              </a:rPr>
              <a:t>15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.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Илић Б., </a:t>
            </a:r>
            <a:r>
              <a:rPr lang="sr-Cyrl-CS" sz="2000" i="1">
                <a:effectLst/>
                <a:latin typeface="Times New Roman" panose="02020603050405020304" pitchFamily="18" charset="0"/>
                <a:ea typeface="ArialMT"/>
              </a:rPr>
              <a:t>Стратегије формирања цена у условима дисконтинуитета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 (делови књиге), Задужбина Андрејевић, Београд, 2001.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Милићевић В., </a:t>
            </a:r>
            <a:r>
              <a:rPr lang="sr-Cyrl-CS" sz="2000" i="1">
                <a:effectLst/>
                <a:latin typeface="Times New Roman" panose="02020603050405020304" pitchFamily="18" charset="0"/>
                <a:ea typeface="ArialMT"/>
              </a:rPr>
              <a:t>Стратегијско пословно планирање – менаџмент приступ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 (делови књиге), Факултет организационих наука </a:t>
            </a:r>
            <a:r>
              <a:rPr lang="ru-RU" sz="2000">
                <a:effectLst/>
                <a:latin typeface="Times New Roman" panose="02020603050405020304" pitchFamily="18" charset="0"/>
                <a:ea typeface="ArialMT"/>
              </a:rPr>
              <a:t>Универзитета у Београду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, 201</a:t>
            </a:r>
            <a:r>
              <a:rPr lang="sr-Cyrl-RS" sz="2000">
                <a:effectLst/>
                <a:latin typeface="Times New Roman" panose="02020603050405020304" pitchFamily="18" charset="0"/>
                <a:ea typeface="ArialMT"/>
              </a:rPr>
              <a:t>4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.</a:t>
            </a:r>
            <a:endParaRPr lang="sr-Latn-C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496421"/>
            <a:ext cx="10817226" cy="639619"/>
          </a:xfrm>
        </p:spPr>
        <p:txBody>
          <a:bodyPr/>
          <a:lstStyle/>
          <a:p>
            <a:r>
              <a:rPr lang="sr-Cyrl-RS" sz="2600" b="1"/>
              <a:t>ПОСЛОВНЕ СТРАТЕГИЈЕ И КОНКУРЕНТНОСТ ПРЕДУЗЕЋА</a:t>
            </a:r>
            <a:endParaRPr lang="en-GB" sz="2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sr-Cyrl-RS" dirty="0"/>
              <a:t>Катедра </a:t>
            </a:r>
            <a:r>
              <a:rPr lang="sr-Cyrl-RS"/>
              <a:t>за економију, пословно планирање и међународни менаџмент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038599" y="1414732"/>
            <a:ext cx="7315201" cy="439551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</a:t>
            </a:r>
            <a:r>
              <a:rPr lang="sr-Cyrl-RS" sz="2000" dirty="0"/>
              <a:t>Бојан Илић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</a:t>
            </a:r>
            <a:r>
              <a:rPr lang="en-US" sz="1400" i="1" dirty="0"/>
              <a:t>E-mail</a:t>
            </a:r>
            <a:r>
              <a:rPr lang="sr-Cyrl-CS" sz="1400" dirty="0"/>
              <a:t>: </a:t>
            </a:r>
            <a:r>
              <a:rPr lang="en-US" sz="1400" dirty="0" err="1"/>
              <a:t>bojan.ilic</a:t>
            </a:r>
            <a:r>
              <a:rPr lang="sr-Latn-RS" sz="1400" dirty="0"/>
              <a:t>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</a:t>
            </a:r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RS" sz="2000" dirty="0" err="1"/>
              <a:t>Доц</a:t>
            </a:r>
            <a:r>
              <a:rPr lang="sr-Cyrl-CS" sz="2000" dirty="0"/>
              <a:t>. др Немања </a:t>
            </a:r>
            <a:r>
              <a:rPr lang="sr-Cyrl-CS" sz="2000" dirty="0" err="1"/>
              <a:t>Бацковић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</a:t>
            </a:r>
            <a:r>
              <a:rPr lang="en-US" sz="1400" i="1" dirty="0"/>
              <a:t>E-mail </a:t>
            </a:r>
            <a:r>
              <a:rPr lang="sr-Cyrl-CS" sz="1400" dirty="0"/>
              <a:t>: </a:t>
            </a:r>
            <a:r>
              <a:rPr lang="en-US" sz="1400" dirty="0" err="1"/>
              <a:t>nemanja.backovic</a:t>
            </a:r>
            <a:r>
              <a:rPr lang="sr-Latn-RS" sz="1400" dirty="0"/>
              <a:t>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</a:t>
            </a:r>
          </a:p>
          <a:p>
            <a:pPr>
              <a:spcBef>
                <a:spcPts val="0"/>
              </a:spcBef>
              <a:buNone/>
            </a:pPr>
            <a:endParaRPr lang="sr-Cyrl-C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71043"/>
          </a:xfrm>
        </p:spPr>
        <p:txBody>
          <a:bodyPr/>
          <a:lstStyle/>
          <a:p>
            <a:r>
              <a:rPr lang="sr-Cyrl-RS" dirty="0"/>
              <a:t>Предавања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05FCC-CC67-839A-770C-4FFF2244E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C1E857-EE35-EA11-A4D3-9202F196B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509623"/>
            <a:ext cx="7315201" cy="430062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000" dirty="0" err="1"/>
              <a:t>Доц</a:t>
            </a:r>
            <a:r>
              <a:rPr lang="sr-Cyrl-CS" sz="2000" dirty="0"/>
              <a:t>. др Немања </a:t>
            </a:r>
            <a:r>
              <a:rPr lang="sr-Cyrl-CS" sz="2000" dirty="0" err="1"/>
              <a:t>Бацковић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</a:t>
            </a:r>
            <a:r>
              <a:rPr lang="en-US" sz="1400" i="1" dirty="0"/>
              <a:t>E-mail </a:t>
            </a:r>
            <a:r>
              <a:rPr lang="sr-Cyrl-CS" sz="1400" dirty="0"/>
              <a:t>: </a:t>
            </a:r>
            <a:r>
              <a:rPr lang="en-US" sz="1400" dirty="0" err="1"/>
              <a:t>nemanja.backovic</a:t>
            </a:r>
            <a:r>
              <a:rPr lang="sr-Latn-RS" sz="1400" dirty="0"/>
              <a:t>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</a:t>
            </a:r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Доц. др Тања Милић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</a:t>
            </a:r>
            <a:r>
              <a:rPr lang="en-US" sz="1400" i="1" dirty="0"/>
              <a:t>E-mail </a:t>
            </a:r>
            <a:r>
              <a:rPr lang="sr-Cyrl-CS" sz="1400" dirty="0"/>
              <a:t>: </a:t>
            </a:r>
            <a:r>
              <a:rPr lang="en-US" sz="1400" dirty="0" err="1"/>
              <a:t>tanja.milic</a:t>
            </a:r>
            <a:r>
              <a:rPr lang="sr-Latn-RS" sz="1400" dirty="0"/>
              <a:t>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</a:t>
            </a:r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91AEF9-A460-FD95-2B86-B8686E97B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557308"/>
          </a:xfrm>
        </p:spPr>
        <p:txBody>
          <a:bodyPr/>
          <a:lstStyle/>
          <a:p>
            <a:r>
              <a:rPr lang="sr-Cyrl-RS" dirty="0"/>
              <a:t>Вежбе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Циљ предмета</a:t>
            </a:r>
            <a:r>
              <a:rPr lang="sr-Latn-RS"/>
              <a:t> </a:t>
            </a:r>
            <a:r>
              <a:rPr lang="sr-Cyrl-RS"/>
              <a:t>и исход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27543" y="2238746"/>
            <a:ext cx="9672638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sr-Cyrl-RS" sz="2000" b="1">
                <a:effectLst/>
                <a:latin typeface="Times New Roman" panose="02020603050405020304" pitchFamily="18" charset="0"/>
                <a:ea typeface="ArialMT"/>
              </a:rPr>
              <a:t>Циљ предмета: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Стицање научних и стручних знања и вештина које се односе на менаџерско креирање и реализацију пословних стратегија у условима </a:t>
            </a:r>
            <a:r>
              <a:rPr lang="sr-Cyrl-RS" sz="2000">
                <a:effectLst/>
                <a:latin typeface="Times New Roman" panose="02020603050405020304" pitchFamily="18" charset="0"/>
                <a:ea typeface="ArialMT"/>
              </a:rPr>
              <a:t>конкурентског</a:t>
            </a: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 окружења.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r-Cyrl-R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sr-Cyrl-R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Исход предмета:</a:t>
            </a:r>
            <a:endParaRPr lang="sr-Latn-C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Компетенције везане за комплексност формулисања и остварења у пракси пословних стратегија, уз динамички приступ.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09830" y="1574646"/>
            <a:ext cx="9772339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/>
            <a:r>
              <a:rPr lang="sr-Cyrl-CS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Теоријска настава</a:t>
            </a:r>
          </a:p>
          <a:p>
            <a:pPr marL="0" marR="0"/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Анализа и предвиђање конкурентских трендова у </a:t>
            </a:r>
            <a:r>
              <a:rPr lang="sr-Cyrl-RS" sz="2000">
                <a:effectLst/>
                <a:latin typeface="Times New Roman" panose="02020603050405020304" pitchFamily="18" charset="0"/>
                <a:ea typeface="ArialMT"/>
              </a:rPr>
              <a:t>конкурентском</a:t>
            </a: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 окружењу. </a:t>
            </a:r>
            <a:endParaRPr lang="sr-Cyrl-RS" sz="2000">
              <a:effectLst/>
              <a:latin typeface="Times New Roman" panose="02020603050405020304" pitchFamily="18" charset="0"/>
              <a:ea typeface="ArialMT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Хармонизација конкурентских политика. </a:t>
            </a:r>
            <a:endParaRPr lang="sr-Cyrl-RS" sz="2000">
              <a:effectLst/>
              <a:latin typeface="Times New Roman" panose="02020603050405020304" pitchFamily="18" charset="0"/>
              <a:ea typeface="ArialMT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Промовисање интерних тржишних принципа и обезбеђивање слободне конкуренције између предузећа. </a:t>
            </a:r>
            <a:endParaRPr lang="sr-Cyrl-RS" sz="2000">
              <a:effectLst/>
              <a:latin typeface="Times New Roman" panose="02020603050405020304" pitchFamily="18" charset="0"/>
              <a:ea typeface="ArialMT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Примери актуелних мисија и пословних циљева предузећа. </a:t>
            </a: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Врсте алтернативних пословних стратегија у </a:t>
            </a:r>
            <a:r>
              <a:rPr lang="sr-Cyrl-RS" sz="2000">
                <a:effectLst/>
                <a:latin typeface="Times New Roman" panose="02020603050405020304" pitchFamily="18" charset="0"/>
                <a:ea typeface="ArialMT"/>
              </a:rPr>
              <a:t>савременом 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окружењу. </a:t>
            </a: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Критеријуми за селекцију стратегије. Пословне стратегије и </a:t>
            </a:r>
            <a:r>
              <a:rPr lang="sr-Cyrl-RS" sz="2000">
                <a:effectLst/>
                <a:latin typeface="Times New Roman" panose="02020603050405020304" pitchFamily="18" charset="0"/>
                <a:ea typeface="ArialMT"/>
              </a:rPr>
              <a:t>конкурентност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 бизниса. </a:t>
            </a: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effectLst/>
                <a:latin typeface="Times New Roman" panose="02020603050405020304" pitchFamily="18" charset="0"/>
                <a:ea typeface="ArialMT"/>
              </a:rPr>
              <a:t>С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тратегије формирања продајних цена. </a:t>
            </a: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22FBB-165D-4949-3032-BDC4D30B8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5A15-D6C4-CDCC-3A65-F708DD5A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C4E93-7410-4EFF-D5A7-3B86877CD53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555D9-C61F-A240-BE67-AA70C95A793B}"/>
              </a:ext>
            </a:extLst>
          </p:cNvPr>
          <p:cNvSpPr/>
          <p:nvPr/>
        </p:nvSpPr>
        <p:spPr>
          <a:xfrm>
            <a:off x="1209830" y="1570517"/>
            <a:ext cx="977233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/>
            <a:r>
              <a:rPr lang="sr-Cyrl-CS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Теоријска настава</a:t>
            </a:r>
          </a:p>
          <a:p>
            <a:pPr marL="0" marR="0"/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Пословне стратегије предузећа у Србији. </a:t>
            </a: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Стратегије међународне ценовне конкурентности. </a:t>
            </a: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Стратегије међународне неценовне конкурентности. </a:t>
            </a: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Повећање конкурентности производних и услужних компанија. </a:t>
            </a: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Пословне стратегије малих и средњих предузећа у </a:t>
            </a:r>
            <a:r>
              <a:rPr lang="sr-Cyrl-RS" sz="2000">
                <a:effectLst/>
                <a:latin typeface="Times New Roman" panose="02020603050405020304" pitchFamily="18" charset="0"/>
                <a:ea typeface="ArialMT"/>
              </a:rPr>
              <a:t>глобалном 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окружењу. </a:t>
            </a: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effectLst/>
                <a:latin typeface="Times New Roman" panose="02020603050405020304" pitchFamily="18" charset="0"/>
                <a:ea typeface="ArialMT"/>
              </a:rPr>
              <a:t>Пословање п</a:t>
            </a:r>
            <a:r>
              <a:rPr lang="sr-Cyrl-CS" sz="2000">
                <a:effectLst/>
                <a:latin typeface="Times New Roman" panose="02020603050405020304" pitchFamily="18" charset="0"/>
                <a:ea typeface="ArialMT"/>
              </a:rPr>
              <a:t>редузећа и кооперативне стратегије. 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9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266B1-5B34-D27E-9B30-343DC7CFB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3EB1-76E9-47BE-4415-07F1D610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90CCE9-FFC5-29D4-4421-48F93140429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D26A46-E18A-85D2-3B16-CD1DFEB3BE4A}"/>
              </a:ext>
            </a:extLst>
          </p:cNvPr>
          <p:cNvSpPr/>
          <p:nvPr/>
        </p:nvSpPr>
        <p:spPr>
          <a:xfrm>
            <a:off x="1761635" y="1997839"/>
            <a:ext cx="92385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/>
            <a:r>
              <a:rPr lang="sr-Cyrl-CS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Практична настава</a:t>
            </a:r>
            <a:r>
              <a:rPr lang="ru-RU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:вежбе, други облици наставе, студијски истраживачки рад</a:t>
            </a:r>
          </a:p>
          <a:p>
            <a:pPr marL="0" marR="0" algn="just"/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Часови вежби прате садржај и структуру предавања и укључују: 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>
                <a:effectLst/>
                <a:latin typeface="Times New Roman" panose="02020603050405020304" pitchFamily="18" charset="0"/>
                <a:ea typeface="ArialMT"/>
              </a:rPr>
              <a:t>примену метода и техника менаџмента у селекцији и реализацији пословних стратегија у </a:t>
            </a:r>
            <a:r>
              <a:rPr lang="sr-Cyrl-RS" sz="2000">
                <a:effectLst/>
                <a:latin typeface="Times New Roman" panose="02020603050405020304" pitchFamily="18" charset="0"/>
                <a:ea typeface="ArialMT"/>
              </a:rPr>
              <a:t>савременом</a:t>
            </a:r>
            <a:r>
              <a:rPr lang="ru-RU" sz="2000">
                <a:effectLst/>
                <a:latin typeface="Times New Roman" panose="02020603050405020304" pitchFamily="18" charset="0"/>
                <a:ea typeface="ArialMT"/>
              </a:rPr>
              <a:t> окружењу,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>
                <a:effectLst/>
                <a:latin typeface="Times New Roman" panose="02020603050405020304" pitchFamily="18" charset="0"/>
                <a:ea typeface="ArialMT"/>
              </a:rPr>
              <a:t>анализу случајева из праксе, креативне радионице,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>
                <a:effectLst/>
                <a:latin typeface="Times New Roman" panose="02020603050405020304" pitchFamily="18" charset="0"/>
                <a:ea typeface="ArialMT"/>
              </a:rPr>
              <a:t>вежбе уз коришћење Интернета,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>
                <a:effectLst/>
                <a:latin typeface="Times New Roman" panose="02020603050405020304" pitchFamily="18" charset="0"/>
                <a:ea typeface="ArialMT"/>
              </a:rPr>
              <a:t>интерактивну дискусију.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7581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Методе извођења наставе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81798" y="2123459"/>
            <a:ext cx="752457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defRPr/>
            </a:pPr>
            <a:endParaRPr lang="sr-Latn-C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CS" sz="2000">
                <a:latin typeface="Times New Roman" panose="02020603050405020304" pitchFamily="18" charset="0"/>
                <a:ea typeface="ArialMT"/>
              </a:rPr>
              <a:t>п</a:t>
            </a: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редавања уз учешће студената у интерактивној настави, </a:t>
            </a:r>
            <a:endParaRPr lang="sr-Cyrl-RS" sz="2000">
              <a:effectLst/>
              <a:latin typeface="Times New Roman" panose="02020603050405020304" pitchFamily="18" charset="0"/>
              <a:ea typeface="ArialMT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презентација примера из праксе, </a:t>
            </a:r>
            <a:endParaRPr lang="sr-Cyrl-RS" sz="2000">
              <a:effectLst/>
              <a:latin typeface="Times New Roman" panose="02020603050405020304" pitchFamily="18" charset="0"/>
              <a:ea typeface="ArialMT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студије случајева, </a:t>
            </a:r>
            <a:endParaRPr lang="sr-Cyrl-RS" sz="2000">
              <a:effectLst/>
              <a:latin typeface="Times New Roman" panose="02020603050405020304" pitchFamily="18" charset="0"/>
              <a:ea typeface="ArialMT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креативне радионице, </a:t>
            </a:r>
            <a:endParaRPr lang="sr-Cyrl-RS" sz="2000">
              <a:effectLst/>
              <a:latin typeface="Times New Roman" panose="02020603050405020304" pitchFamily="18" charset="0"/>
              <a:ea typeface="ArialMT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вежбе решавања конкретних менаџерских проблема у креирању и реализацији пословне стратегије, </a:t>
            </a:r>
            <a:endParaRPr lang="sr-Cyrl-RS" sz="2000">
              <a:effectLst/>
              <a:latin typeface="Times New Roman" panose="02020603050405020304" pitchFamily="18" charset="0"/>
              <a:ea typeface="ArialMT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CS" sz="2000">
                <a:effectLst/>
                <a:latin typeface="Times New Roman" panose="02020603050405020304" pitchFamily="18" charset="0"/>
                <a:ea typeface="ArialMT"/>
              </a:rPr>
              <a:t>вежбе уз коришћење Интернета.</a:t>
            </a:r>
            <a:endParaRPr lang="sr-Latn-C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447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Montserrat Medium</vt:lpstr>
      <vt:lpstr>Montserrat SemiBold</vt:lpstr>
      <vt:lpstr>Times New Roman</vt:lpstr>
      <vt:lpstr>Wingdings</vt:lpstr>
      <vt:lpstr>Office Theme</vt:lpstr>
      <vt:lpstr>PowerPoint Presentation</vt:lpstr>
      <vt:lpstr>ПОСЛОВНЕ СТРАТЕГИЈЕ И КОНКУРЕНТНОСТ ПРЕДУЗЕЋА</vt:lpstr>
      <vt:lpstr>Предавања</vt:lpstr>
      <vt:lpstr>Вежбе</vt:lpstr>
      <vt:lpstr>Циљ предмета и исход предмета</vt:lpstr>
      <vt:lpstr>Садржај предмета</vt:lpstr>
      <vt:lpstr>Садржај предмета</vt:lpstr>
      <vt:lpstr>Садржај предмета</vt:lpstr>
      <vt:lpstr>Методе извођења наставе</vt:lpstr>
      <vt:lpstr>Оцена знања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Nemanja Backovic</cp:lastModifiedBy>
  <cp:revision>89</cp:revision>
  <dcterms:created xsi:type="dcterms:W3CDTF">2022-10-16T13:21:43Z</dcterms:created>
  <dcterms:modified xsi:type="dcterms:W3CDTF">2026-01-14T15:13:54Z</dcterms:modified>
</cp:coreProperties>
</file>