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9" r:id="rId4"/>
    <p:sldId id="279" r:id="rId5"/>
    <p:sldId id="260" r:id="rId6"/>
    <p:sldId id="269" r:id="rId7"/>
    <p:sldId id="278" r:id="rId8"/>
    <p:sldId id="276" r:id="rId9"/>
    <p:sldId id="272" r:id="rId10"/>
    <p:sldId id="27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79"/>
            <p14:sldId id="260"/>
            <p14:sldId id="269"/>
            <p14:sldId id="278"/>
            <p14:sldId id="276"/>
            <p14:sldId id="272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F83F-ADEC-A645-43C6-9E78E6250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5EBD-DD65-6230-9BBF-4DFA228C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Оцена знања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C24FD-4303-98F1-2FF4-65865B4141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16CCB-46B4-729C-4861-32A11E33C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21032"/>
            <a:ext cx="9144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sr-Cyrl-RS" sz="2000" i="1" dirty="0">
                <a:latin typeface="Arial" panose="020B0604020202020204" pitchFamily="34" charset="0"/>
                <a:cs typeface="Arial" panose="020B0604020202020204" pitchFamily="34" charset="0"/>
              </a:rPr>
              <a:t>Оцена знања (максимални број поена 100):</a:t>
            </a:r>
          </a:p>
          <a:p>
            <a:pPr algn="just">
              <a:spcBef>
                <a:spcPts val="1200"/>
              </a:spcBef>
              <a:defRPr/>
            </a:pPr>
            <a:endParaRPr lang="sr-Latn-C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Активност у току предавања – 10 поена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Семинар – 35 поена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Усмени испит – 55 поена</a:t>
            </a:r>
            <a:endParaRPr lang="sr-Latn-C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D53867-18C3-1C4B-9BAB-78EB4CB9A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777081"/>
            <a:ext cx="107442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/>
            <a:r>
              <a:rPr lang="sr-Latn-R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Øverby H. and Audestad J., </a:t>
            </a:r>
            <a:r>
              <a:rPr lang="en-US" sz="2000" i="1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Digital Economics: How Information and Communication Technology is Shaping Markets, Businesses, and Innovation </a:t>
            </a: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(</a:t>
            </a:r>
            <a:r>
              <a:rPr lang="ru-RU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делови књиге), </a:t>
            </a: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CreateSpace Independent Publishing Platform, 2018</a:t>
            </a:r>
          </a:p>
          <a:p>
            <a:pPr marL="342900" marR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Jordan T., </a:t>
            </a:r>
            <a:r>
              <a:rPr lang="en-US" sz="2000" i="1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The Digital Economy </a:t>
            </a: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(</a:t>
            </a:r>
            <a:r>
              <a:rPr lang="ru-RU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делови књиге), </a:t>
            </a: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Polity Press, 2020</a:t>
            </a:r>
          </a:p>
          <a:p>
            <a:pPr marL="342900" marR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Brousseau E. and </a:t>
            </a:r>
            <a:r>
              <a:rPr lang="en-US" sz="2000" dirty="0" err="1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Curien</a:t>
            </a: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 N. (Editors), </a:t>
            </a:r>
            <a:r>
              <a:rPr lang="en-US" sz="2000" i="1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Internet and Digital Economics: Principles, Methods and Applications </a:t>
            </a: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(</a:t>
            </a:r>
            <a:r>
              <a:rPr lang="ru-RU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делови књиге), </a:t>
            </a: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Cambridge: Cambridge University Press, 2008 </a:t>
            </a:r>
          </a:p>
          <a:p>
            <a:pPr marL="342900" marR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Chaffey D., </a:t>
            </a:r>
            <a:r>
              <a:rPr lang="en-US" sz="2000" i="1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E-Business and e-Commerce Management</a:t>
            </a: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, Strategy, Implementation and Practice (</a:t>
            </a:r>
            <a:r>
              <a:rPr lang="ru-RU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делови књиге), </a:t>
            </a:r>
            <a:r>
              <a:rPr lang="en-US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Prentice Hall, Financial Times, Harlow, 2011 </a:t>
            </a:r>
          </a:p>
          <a:p>
            <a:pPr marL="342900" marR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Милићевић В., </a:t>
            </a:r>
            <a:r>
              <a:rPr lang="ru-RU" sz="2000" i="1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Интернет економија</a:t>
            </a:r>
            <a:r>
              <a:rPr lang="ru-RU" sz="2000" dirty="0">
                <a:effectLst/>
                <a:latin typeface="Arial" panose="020B0604020202020204" pitchFamily="34" charset="0"/>
                <a:ea typeface="ArialMT"/>
                <a:cs typeface="Arial" panose="020B0604020202020204" pitchFamily="34" charset="0"/>
              </a:rPr>
              <a:t>, Факултет организационих наука, Београд, 2002.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496421"/>
            <a:ext cx="10817226" cy="639619"/>
          </a:xfrm>
        </p:spPr>
        <p:txBody>
          <a:bodyPr/>
          <a:lstStyle/>
          <a:p>
            <a:r>
              <a:rPr lang="sr-Cyrl-RS" sz="2600" b="1" dirty="0">
                <a:latin typeface="Arial" panose="020B0604020202020204" pitchFamily="34" charset="0"/>
                <a:cs typeface="Arial" panose="020B0604020202020204" pitchFamily="34" charset="0"/>
              </a:rPr>
              <a:t>ИНТЕРНЕТ ЕКОНОМИЈА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Катедра за економију, пословно планирање и међународни менаџмент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38599" y="1457864"/>
            <a:ext cx="7315201" cy="435238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ф. др </a:t>
            </a:r>
            <a:r>
              <a:rPr lang="sr-Cyrl-RS" sz="2000" dirty="0">
                <a:latin typeface="Arial" panose="020B0604020202020204" pitchFamily="34" charset="0"/>
                <a:cs typeface="Arial" panose="020B0604020202020204" pitchFamily="34" charset="0"/>
              </a:rPr>
              <a:t>Бојан Илић</a:t>
            </a:r>
            <a:endParaRPr lang="sr-Cyrl-C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sr-Cyrl-C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bojan.ilic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@fon.bg.ac.rs</a:t>
            </a:r>
            <a:endParaRPr lang="sr-Cyrl-C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Cyrl-R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Доц</a:t>
            </a: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. др Немања </a:t>
            </a:r>
            <a:r>
              <a:rPr lang="sr-Cyrl-C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Бацковић</a:t>
            </a:r>
            <a:endParaRPr lang="sr-Cyrl-C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sr-Cyrl-C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nemanja.backovic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@fon.bg.ac.rs</a:t>
            </a:r>
            <a:endParaRPr lang="sr-Cyrl-C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endParaRPr lang="sr-Cyrl-C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0658"/>
          </a:xfrm>
        </p:spPr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Предавања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DD58C-C765-F887-5062-9204194B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ECFD5-F17D-33D7-F2AF-757186EA6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483743"/>
            <a:ext cx="7315201" cy="432650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Cyrl-R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Доц</a:t>
            </a: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. др Немања </a:t>
            </a:r>
            <a:r>
              <a:rPr lang="sr-Cyrl-C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Бацковић</a:t>
            </a:r>
            <a:endParaRPr lang="sr-Cyrl-C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sr-Cyrl-C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nemanja.backovic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@fon.bg.ac.rs</a:t>
            </a:r>
            <a:endParaRPr lang="sr-Cyrl-C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r-Cyrl-C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Доц</a:t>
            </a: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. др Тања Милић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sr-Cyrl-C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tanja.milic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@fon.bg.ac.rs</a:t>
            </a:r>
            <a:endParaRPr lang="sr-Cyrl-C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sr-Cyrl-C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endParaRPr lang="sr-Cyrl-C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sr-Cyrl-C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33921-A0F9-FB8A-1EDE-523141DB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36538"/>
          </a:xfrm>
        </p:spPr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Вежбе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6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Циљ предмета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 исход предмета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45B20-3112-0118-2B8F-EA4ACA397DEE}"/>
              </a:ext>
            </a:extLst>
          </p:cNvPr>
          <p:cNvSpPr txBox="1"/>
          <p:nvPr/>
        </p:nvSpPr>
        <p:spPr>
          <a:xfrm>
            <a:off x="1795077" y="2432493"/>
            <a:ext cx="978732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Циљ предмета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Стицање научних и стручних знања и вештина везаних за актуелне приступе, моделе, процесе и токове у Интернет економији, као и за доношење менаџерских одлука у том контексту.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CS" sz="2000" b="1" dirty="0">
                <a:latin typeface="Arial" panose="020B0604020202020204" pitchFamily="34" charset="0"/>
                <a:cs typeface="Arial" panose="020B0604020202020204" pitchFamily="34" charset="0"/>
              </a:rPr>
              <a:t>Исход предмета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Компетенције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везане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комплексност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пословања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условима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економије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Стицање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способности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повезивања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знања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умрежавања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Оспособљеност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студената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практичну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примену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знања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везаних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различите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пословне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концепте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моделе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условима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економије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Садржај предмета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A4651-7C96-B463-445B-CACB56AE2236}"/>
              </a:ext>
            </a:extLst>
          </p:cNvPr>
          <p:cNvSpPr txBox="1"/>
          <p:nvPr/>
        </p:nvSpPr>
        <p:spPr>
          <a:xfrm>
            <a:off x="1915064" y="2017948"/>
            <a:ext cx="9085117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Теоријска настава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Карактеристике Интернет економије.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Утицај Интернета на трансформацију пословања.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Пословање традиционалног предузећа у условима Интернет економије.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Нови типови бизниса на Интернету.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Пословне мреже и Интернет инфраструктура.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Интелектуални капитал и његово мерење.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Трансакциони трошкови у Интернет економији.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Економије “растућих приноса”.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22FBB-165D-4949-3032-BDC4D30B8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5A15-D6C4-CDCC-3A65-F708DD5A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Садржај предмета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C4E93-7410-4EFF-D5A7-3B86877CD5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A5AB9-CAD2-E801-A015-871A0F917CD1}"/>
              </a:ext>
            </a:extLst>
          </p:cNvPr>
          <p:cNvSpPr txBox="1"/>
          <p:nvPr/>
        </p:nvSpPr>
        <p:spPr>
          <a:xfrm>
            <a:off x="2175295" y="1969442"/>
            <a:ext cx="784141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000" i="1" dirty="0">
                <a:latin typeface="Arial" panose="020B0604020202020204" pitchFamily="34" charset="0"/>
                <a:cs typeface="Arial" panose="020B0604020202020204" pitchFamily="34" charset="0"/>
              </a:rPr>
              <a:t>Теоријска настава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Размена информација на Интернету, екстранету и интранету као извор креирања вредности.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Пословни модели на Интернету.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Виртуелизација пословања и виртуелни ланац вредности.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Конкурентске стратегије предузећа у Интернет економији.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Утицај Интернета на перформансе пословања.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Интернет економија и глобализација пословања.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Сценарији за будући развој Интернета и његове импликације на Интернет економију.</a:t>
            </a:r>
          </a:p>
        </p:txBody>
      </p:sp>
    </p:spTree>
    <p:extLst>
      <p:ext uri="{BB962C8B-B14F-4D97-AF65-F5344CB8AC3E}">
        <p14:creationId xmlns:p14="http://schemas.microsoft.com/office/powerpoint/2010/main" val="159929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266B1-5B34-D27E-9B30-343DC7CF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3EB1-76E9-47BE-4415-07F1D610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Садржај предмета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90CCE9-FFC5-29D4-4421-48F9314042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B026D-DA23-089F-33DE-4580DD96E527}"/>
              </a:ext>
            </a:extLst>
          </p:cNvPr>
          <p:cNvSpPr txBox="1"/>
          <p:nvPr/>
        </p:nvSpPr>
        <p:spPr>
          <a:xfrm>
            <a:off x="1651304" y="2311248"/>
            <a:ext cx="10080621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Практична настава: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Вежбе, Други облици наставе, Студијски истраживачки рад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Часови вежби прате садржај и структуру предавања и укључују: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разраду економских аспеката електронског пословања;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примену информационих и комуникационих технологија у процесу креирања конкурентских предности у условима Интернет економије; разраду процеса стратешког позиционирања на Интернету;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примену метода повећања ефикасности нове економије;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анализу случајева из праксе, креативне радионице, вежбе уз коришћење Интернета.</a:t>
            </a:r>
          </a:p>
        </p:txBody>
      </p:sp>
    </p:spTree>
    <p:extLst>
      <p:ext uri="{BB962C8B-B14F-4D97-AF65-F5344CB8AC3E}">
        <p14:creationId xmlns:p14="http://schemas.microsoft.com/office/powerpoint/2010/main" val="307581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Методе извођења наставе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F4674-8AC6-7131-D13D-5C1CDA9BD2FB}"/>
              </a:ext>
            </a:extLst>
          </p:cNvPr>
          <p:cNvSpPr txBox="1"/>
          <p:nvPr/>
        </p:nvSpPr>
        <p:spPr>
          <a:xfrm>
            <a:off x="2282225" y="2296454"/>
            <a:ext cx="7627549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Предавања уз учешће студената у интерактивној настави,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презентација примера из праксе,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студије случајева,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вежбе уз коришћење Интернета,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креативне радионице,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вежбе решавања конкретних пословних проблема у условима Интернет економије.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546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Montserrat Medium</vt:lpstr>
      <vt:lpstr>Montserrat SemiBold</vt:lpstr>
      <vt:lpstr>Wingdings</vt:lpstr>
      <vt:lpstr>Office Theme</vt:lpstr>
      <vt:lpstr>PowerPoint Presentation</vt:lpstr>
      <vt:lpstr>ИНТЕРНЕТ ЕКОНОМИЈА</vt:lpstr>
      <vt:lpstr>Предавања</vt:lpstr>
      <vt:lpstr>Вежбе</vt:lpstr>
      <vt:lpstr>Циљ предмета и исход предмета</vt:lpstr>
      <vt:lpstr>Садржај предмета</vt:lpstr>
      <vt:lpstr>Садржај предмета</vt:lpstr>
      <vt:lpstr>Садржај предмета</vt:lpstr>
      <vt:lpstr>Методе извођења наставе</vt:lpstr>
      <vt:lpstr>Оцена знања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Nemanja Backovic</cp:lastModifiedBy>
  <cp:revision>97</cp:revision>
  <dcterms:created xsi:type="dcterms:W3CDTF">2022-10-16T13:21:43Z</dcterms:created>
  <dcterms:modified xsi:type="dcterms:W3CDTF">2026-01-14T15:15:14Z</dcterms:modified>
</cp:coreProperties>
</file>