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9" r:id="rId4"/>
    <p:sldId id="260" r:id="rId5"/>
    <p:sldId id="279" r:id="rId6"/>
    <p:sldId id="278" r:id="rId7"/>
    <p:sldId id="272" r:id="rId8"/>
    <p:sldId id="277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68"/>
            <p14:sldId id="259"/>
            <p14:sldId id="260"/>
            <p14:sldId id="279"/>
            <p14:sldId id="278"/>
            <p14:sldId id="272"/>
            <p14:sldId id="277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D99"/>
    <a:srgbClr val="10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4FE94E-15C8-4919-8893-34AB85ECE5C6}" v="5" dt="2024-11-26T15:01:46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4" autoAdjust="0"/>
    <p:restoredTop sz="93455" autoAdjust="0"/>
  </p:normalViewPr>
  <p:slideViewPr>
    <p:cSldViewPr snapToGrid="0">
      <p:cViewPr varScale="1">
        <p:scale>
          <a:sx n="106" d="100"/>
          <a:sy n="106" d="100"/>
        </p:scale>
        <p:origin x="82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pPr/>
              <a:t>15/01/2026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D758-0956-C490-9DCF-328A40CFA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ПОСЛОВНО ИЗВЕШТАВАЊЕ И ИНДИКАТОРИ ПЕРФОРМАНСИ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AD79-D0C3-EB40-6639-0474B94261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06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CS" sz="2000" dirty="0"/>
              <a:t>Пр</a:t>
            </a:r>
            <a:r>
              <a:rPr lang="en-US" sz="2000" dirty="0"/>
              <a:t>o</a:t>
            </a:r>
            <a:r>
              <a:rPr lang="sr-Cyrl-CS" sz="2000" dirty="0"/>
              <a:t>ф. др Даница Лечић-Цветковић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/>
              <a:t>danica.lecic-cvetkovic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 </a:t>
            </a:r>
            <a:r>
              <a:rPr lang="en-US" sz="2000" dirty="0"/>
              <a:t>4</a:t>
            </a:r>
            <a:r>
              <a:rPr lang="sr-Cyrl-CS" sz="2000" dirty="0"/>
              <a:t>04</a:t>
            </a:r>
          </a:p>
          <a:p>
            <a:pPr>
              <a:spcBef>
                <a:spcPts val="0"/>
              </a:spcBef>
              <a:buNone/>
            </a:pPr>
            <a:endParaRPr lang="sr-Cyrl-CS" sz="2000" dirty="0"/>
          </a:p>
          <a:p>
            <a:pPr>
              <a:buFont typeface="Arial" pitchFamily="34" charset="0"/>
              <a:buChar char="•"/>
            </a:pPr>
            <a:r>
              <a:rPr lang="sr-Cyrl-CS" sz="2000" dirty="0"/>
              <a:t>Теодора Рајковић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sr-Cyrl-CS" sz="2000" dirty="0"/>
              <a:t>	Е-маил: </a:t>
            </a:r>
            <a:r>
              <a:rPr lang="en-US" sz="2000" dirty="0" err="1"/>
              <a:t>teodora.rajkovic</a:t>
            </a:r>
            <a:r>
              <a:rPr lang="sr-Latn-RS" sz="2000" dirty="0"/>
              <a:t>@fon.bg.ac.rs</a:t>
            </a:r>
            <a:endParaRPr lang="sr-Cyrl-CS" sz="2000" dirty="0"/>
          </a:p>
          <a:p>
            <a:pPr>
              <a:spcBef>
                <a:spcPts val="0"/>
              </a:spcBef>
              <a:buNone/>
            </a:pPr>
            <a:r>
              <a:rPr lang="sr-Cyrl-CS" sz="2000" dirty="0"/>
              <a:t>	Кабинет:</a:t>
            </a:r>
            <a:r>
              <a:rPr lang="sr-Latn-RS" sz="2000" dirty="0"/>
              <a:t> </a:t>
            </a:r>
            <a:r>
              <a:rPr lang="sr-Cyrl-RS" sz="2000" dirty="0"/>
              <a:t>107</a:t>
            </a:r>
          </a:p>
          <a:p>
            <a:pPr>
              <a:spcBef>
                <a:spcPts val="0"/>
              </a:spcBef>
              <a:buNone/>
            </a:pPr>
            <a:endParaRPr lang="sr-Cyrl-C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Наставници и сарадници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40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 предмета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925" y="1739762"/>
            <a:ext cx="106584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ru-RU" sz="2200" dirty="0"/>
              <a:t> Стицање знања о: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Савременом начину управљања производним или услужним  предузећима заснованом на управљању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Индикаторима перформанси;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Кључним индикаторима перформанси (енг. </a:t>
            </a:r>
            <a:r>
              <a:rPr lang="en-US" sz="2000" i="1" dirty="0"/>
              <a:t>Ke</a:t>
            </a:r>
            <a:r>
              <a:rPr lang="sr-Latn-RS" sz="2000" i="1" dirty="0"/>
              <a:t>y</a:t>
            </a:r>
            <a:r>
              <a:rPr lang="en-US" sz="2000" i="1" dirty="0"/>
              <a:t> Performance Indicators - KPI</a:t>
            </a:r>
            <a:r>
              <a:rPr lang="ru-RU" sz="2000" dirty="0"/>
              <a:t>);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Системима и моделима за управљање перформансама;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sz="2000" dirty="0"/>
              <a:t> Пословном извештавању заснованом на </a:t>
            </a:r>
            <a:r>
              <a:rPr lang="en-US" sz="2000" i="1" dirty="0"/>
              <a:t>KPI</a:t>
            </a:r>
            <a:r>
              <a:rPr lang="ru-RU" sz="2000" dirty="0"/>
              <a:t>;</a:t>
            </a:r>
          </a:p>
          <a:p>
            <a:pPr lvl="1">
              <a:spcBef>
                <a:spcPts val="12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8AA56-0EBE-6ED9-4182-119B40D0A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3B46-BBD8-2D63-4C32-E01FF02E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803C33-291B-4FB8-33FC-F26E6DDC03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EDAC0-2325-52DB-9D6A-E34D9A3A1DB9}"/>
              </a:ext>
            </a:extLst>
          </p:cNvPr>
          <p:cNvSpPr/>
          <p:nvPr/>
        </p:nvSpPr>
        <p:spPr>
          <a:xfrm>
            <a:off x="923925" y="1379577"/>
            <a:ext cx="1065847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Основни концепти управљања перформансама у производним и услужним предузећима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Перформансе, индикатори перформанси, управљање индикаторима перформанси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Кључни индикатори перформанси у управљању производњом и услугама</a:t>
            </a:r>
            <a:r>
              <a:rPr lang="en-US" dirty="0"/>
              <a:t>;</a:t>
            </a:r>
            <a:endParaRPr lang="sr-Cyrl-RS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Класификација индикатора, кључни индикатори перформанси у управљању производњом и услугама</a:t>
            </a:r>
            <a:r>
              <a:rPr lang="en-US" dirty="0"/>
              <a:t>;</a:t>
            </a:r>
            <a:endParaRPr lang="ru-RU" dirty="0"/>
          </a:p>
          <a:p>
            <a:pPr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Развој индикатора перформанси у управљању производњом и услугама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Утицај пословних околности на избор кључних индикатора перформанси</a:t>
            </a:r>
            <a:r>
              <a:rPr lang="en-US" dirty="0"/>
              <a:t>;</a:t>
            </a:r>
            <a:r>
              <a:rPr lang="ru-RU" dirty="0"/>
              <a:t> 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Управљање производњом и пружањем услуга засновано на примени </a:t>
            </a:r>
            <a:r>
              <a:rPr lang="ru-RU" i="1" dirty="0"/>
              <a:t>KPI</a:t>
            </a:r>
            <a:r>
              <a:rPr lang="ru-RU" dirty="0"/>
              <a:t> - примери из праксе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Примена модела и система за управљање индикаторима перформанси на конкретним примерима из праксе у различитим индустријама</a:t>
            </a:r>
            <a:r>
              <a:rPr lang="en-US" dirty="0"/>
              <a:t>;</a:t>
            </a:r>
            <a:endParaRPr lang="ru-RU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dirty="0"/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59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D23FC-A17D-7F1C-78ED-1C91327E1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EEAA-DFB4-6E1C-949F-503550B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Начин полагања предмета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824F2-A3E8-F453-0726-EBE541C7B75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B17BD1-15EF-4348-A43A-946D9C7BDEB5}"/>
              </a:ext>
            </a:extLst>
          </p:cNvPr>
          <p:cNvSpPr/>
          <p:nvPr/>
        </p:nvSpPr>
        <p:spPr>
          <a:xfrm>
            <a:off x="923925" y="1590675"/>
            <a:ext cx="106584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Израда и усмена одбрана семинарскога рада;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Тему семинарског рада бира студент самостално, у консултацијама са наставником, у зависности од поља својих интересовања;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ru-RU" sz="2200" dirty="0"/>
              <a:t> У семинарском раду, за истраживани проблем, са циљем унапређивања управљања у конкретном примеру, студент дефинише: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Перформансе;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Индикаторе перформанси;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Скуп кључних индикатора перформанси – </a:t>
            </a:r>
            <a:r>
              <a:rPr lang="en-US" i="1" dirty="0"/>
              <a:t>KPI</a:t>
            </a:r>
            <a:r>
              <a:rPr lang="ru-RU" dirty="0"/>
              <a:t>; </a:t>
            </a:r>
          </a:p>
          <a:p>
            <a:pPr lvl="1">
              <a:spcBef>
                <a:spcPts val="1200"/>
              </a:spcBef>
              <a:buBlip>
                <a:blip r:embed="rId2"/>
              </a:buBlip>
            </a:pPr>
            <a:r>
              <a:rPr lang="ru-RU" dirty="0"/>
              <a:t> Врсте пословних извештаја заснованих на имплементацији дефнисаних </a:t>
            </a:r>
            <a:r>
              <a:rPr lang="en-US" i="1" dirty="0"/>
              <a:t>KPI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2456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Литература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918252"/>
            <a:ext cx="108204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Parmenter</a:t>
            </a:r>
            <a:r>
              <a:rPr lang="sr-Latn-RS" sz="2200" dirty="0"/>
              <a:t>, D. (2020). </a:t>
            </a:r>
            <a:r>
              <a:rPr lang="sr-Latn-RS" sz="2200" i="1" dirty="0" err="1"/>
              <a:t>Key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</a:t>
            </a:r>
            <a:r>
              <a:rPr lang="sr-Latn-RS" sz="2200" i="1" dirty="0" err="1"/>
              <a:t>Indicators</a:t>
            </a:r>
            <a:r>
              <a:rPr lang="sr-Latn-RS" sz="2200" i="1" dirty="0"/>
              <a:t>: </a:t>
            </a:r>
            <a:r>
              <a:rPr lang="sr-Latn-RS" sz="2200" i="1" dirty="0" err="1"/>
              <a:t>Developing</a:t>
            </a:r>
            <a:r>
              <a:rPr lang="sr-Latn-RS" sz="2200" i="1" dirty="0"/>
              <a:t>, </a:t>
            </a:r>
            <a:r>
              <a:rPr lang="sr-Latn-RS" sz="2200" i="1" dirty="0" err="1"/>
              <a:t>Implementing</a:t>
            </a:r>
            <a:r>
              <a:rPr lang="sr-Latn-RS" sz="2200" i="1" dirty="0"/>
              <a:t>, </a:t>
            </a:r>
            <a:r>
              <a:rPr lang="sr-Latn-RS" sz="2200" i="1" dirty="0" err="1"/>
              <a:t>and</a:t>
            </a:r>
            <a:r>
              <a:rPr lang="sr-Latn-RS" sz="2200" i="1" dirty="0"/>
              <a:t> </a:t>
            </a:r>
            <a:r>
              <a:rPr lang="sr-Latn-RS" sz="2200" i="1" dirty="0" err="1"/>
              <a:t>Using</a:t>
            </a:r>
            <a:r>
              <a:rPr lang="sr-Latn-RS" sz="2200" i="1" dirty="0"/>
              <a:t> </a:t>
            </a:r>
            <a:r>
              <a:rPr lang="sr-Latn-RS" sz="2200" i="1" dirty="0" err="1"/>
              <a:t>Winning</a:t>
            </a:r>
            <a:r>
              <a:rPr lang="sr-Latn-RS" sz="2200" i="1" dirty="0"/>
              <a:t> </a:t>
            </a:r>
            <a:r>
              <a:rPr lang="sr-Latn-RS" sz="2200" i="1" dirty="0" err="1"/>
              <a:t>KPIs</a:t>
            </a:r>
            <a:r>
              <a:rPr lang="sr-Latn-RS" sz="2200" dirty="0"/>
              <a:t>, </a:t>
            </a:r>
            <a:r>
              <a:rPr lang="sr-Latn-RS" sz="2200" dirty="0" err="1"/>
              <a:t>Wiley&amp;Sons</a:t>
            </a:r>
            <a:r>
              <a:rPr lang="sr-Latn-RS" sz="2200" dirty="0"/>
              <a:t>, New </a:t>
            </a:r>
            <a:r>
              <a:rPr lang="sr-Latn-RS" sz="2200" dirty="0" err="1"/>
              <a:t>Jersey</a:t>
            </a:r>
            <a:r>
              <a:rPr lang="sr-Latn-RS" sz="2200" dirty="0"/>
              <a:t>, USA.	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Franceschini</a:t>
            </a:r>
            <a:r>
              <a:rPr lang="sr-Latn-RS" sz="2200" dirty="0"/>
              <a:t>, F., </a:t>
            </a:r>
            <a:r>
              <a:rPr lang="sr-Latn-RS" sz="2200" dirty="0" err="1"/>
              <a:t>Galetto</a:t>
            </a:r>
            <a:r>
              <a:rPr lang="sr-Latn-RS" sz="2200" dirty="0"/>
              <a:t>, M., </a:t>
            </a:r>
            <a:r>
              <a:rPr lang="sr-Latn-RS" sz="2200" dirty="0" err="1"/>
              <a:t>Maisano</a:t>
            </a:r>
            <a:r>
              <a:rPr lang="sr-Latn-RS" sz="2200" dirty="0"/>
              <a:t>, D. (2019). </a:t>
            </a:r>
            <a:r>
              <a:rPr lang="sr-Latn-RS" sz="2200" i="1" dirty="0" err="1"/>
              <a:t>Designing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</a:t>
            </a:r>
            <a:r>
              <a:rPr lang="sr-Latn-RS" sz="2200" i="1" dirty="0" err="1"/>
              <a:t>Measurement</a:t>
            </a:r>
            <a:r>
              <a:rPr lang="sr-Latn-RS" sz="2200" i="1" dirty="0"/>
              <a:t> </a:t>
            </a:r>
            <a:r>
              <a:rPr lang="sr-Latn-RS" sz="2200" i="1" dirty="0" err="1"/>
              <a:t>Systems</a:t>
            </a:r>
            <a:r>
              <a:rPr lang="sr-Latn-RS" sz="2200" dirty="0"/>
              <a:t>, </a:t>
            </a:r>
            <a:r>
              <a:rPr lang="sr-Latn-RS" sz="2200" dirty="0" err="1"/>
              <a:t>Springer</a:t>
            </a:r>
            <a:r>
              <a:rPr lang="sr-Latn-RS" sz="2200" dirty="0"/>
              <a:t>, </a:t>
            </a:r>
            <a:r>
              <a:rPr lang="sr-Latn-RS" sz="2200" dirty="0" err="1"/>
              <a:t>Switzerland</a:t>
            </a:r>
            <a:r>
              <a:rPr lang="sr-Latn-RS" sz="2200" dirty="0"/>
              <a:t>.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</a:t>
            </a:r>
            <a:r>
              <a:rPr lang="sr-Latn-RS" sz="2200" dirty="0" err="1"/>
              <a:t>Barrows</a:t>
            </a:r>
            <a:r>
              <a:rPr lang="sr-Latn-RS" sz="2200" dirty="0"/>
              <a:t>, E., </a:t>
            </a:r>
            <a:r>
              <a:rPr lang="sr-Latn-RS" sz="2200" dirty="0" err="1"/>
              <a:t>Neely</a:t>
            </a:r>
            <a:r>
              <a:rPr lang="sr-Latn-RS" sz="2200" dirty="0"/>
              <a:t>, A.</a:t>
            </a:r>
            <a:r>
              <a:rPr lang="en-US" sz="2200" dirty="0"/>
              <a:t> </a:t>
            </a:r>
            <a:r>
              <a:rPr lang="sr-Latn-RS" sz="2200" dirty="0"/>
              <a:t>(2012). </a:t>
            </a:r>
            <a:r>
              <a:rPr lang="sr-Latn-RS" sz="2200" i="1" dirty="0" err="1"/>
              <a:t>Managing</a:t>
            </a:r>
            <a:r>
              <a:rPr lang="sr-Latn-RS" sz="2200" i="1" dirty="0"/>
              <a:t> </a:t>
            </a:r>
            <a:r>
              <a:rPr lang="sr-Latn-RS" sz="2200" i="1" dirty="0" err="1"/>
              <a:t>Performance</a:t>
            </a:r>
            <a:r>
              <a:rPr lang="sr-Latn-RS" sz="2200" i="1" dirty="0"/>
              <a:t> in </a:t>
            </a:r>
            <a:r>
              <a:rPr lang="sr-Latn-RS" sz="2200" i="1" dirty="0" err="1"/>
              <a:t>Turbulent</a:t>
            </a:r>
            <a:r>
              <a:rPr lang="sr-Latn-RS" sz="2200" i="1" dirty="0"/>
              <a:t> </a:t>
            </a:r>
            <a:r>
              <a:rPr lang="sr-Latn-RS" sz="2200" i="1" dirty="0" err="1"/>
              <a:t>Times</a:t>
            </a:r>
            <a:r>
              <a:rPr lang="sr-Latn-RS" sz="2200" dirty="0"/>
              <a:t>, </a:t>
            </a:r>
            <a:r>
              <a:rPr lang="sr-Latn-RS" sz="2200" dirty="0" err="1"/>
              <a:t>Wiley&amp;Sons</a:t>
            </a:r>
            <a:r>
              <a:rPr lang="sr-Latn-RS" sz="2200" dirty="0"/>
              <a:t>, New </a:t>
            </a:r>
            <a:r>
              <a:rPr lang="sr-Latn-RS" sz="2200" dirty="0" err="1"/>
              <a:t>Jersey</a:t>
            </a:r>
            <a:r>
              <a:rPr lang="sr-Latn-RS" sz="2200" dirty="0"/>
              <a:t>, US</a:t>
            </a:r>
            <a:r>
              <a:rPr lang="ru-RU" sz="2200" dirty="0"/>
              <a:t>А. </a:t>
            </a:r>
          </a:p>
          <a:p>
            <a:pPr lvl="0">
              <a:spcBef>
                <a:spcPts val="1200"/>
              </a:spcBef>
              <a:buBlip>
                <a:blip r:embed="rId2"/>
              </a:buBlip>
            </a:pPr>
            <a:r>
              <a:rPr lang="sr-Cyrl-RS" sz="2200" dirty="0"/>
              <a:t> Материјали са предавања и вежби – презентације и пратећи текстови</a:t>
            </a:r>
            <a:r>
              <a:rPr lang="sr-Latn-RS" sz="2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DD257-F624-9093-A424-A6F240A58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6A284-39E3-C9A6-0671-0FDA323F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10817226" cy="639619"/>
          </a:xfrm>
        </p:spPr>
        <p:txBody>
          <a:bodyPr/>
          <a:lstStyle/>
          <a:p>
            <a:r>
              <a:rPr lang="sr-Cyrl-RS" sz="3400" b="1" dirty="0"/>
              <a:t>ПОСЛОВНО ИЗВЕШТАВАЊЕ И ИНДИКАТОРИ ПЕРФОРМАНСИ</a:t>
            </a:r>
            <a:endParaRPr lang="en-GB" sz="3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BA376-E527-6B84-94B9-3E9BCE980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r-Cyrl-RS" dirty="0"/>
              <a:t>Катедра за управљањем производњом и пружањем услуга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88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5CD2A-FE86-EDA9-2E6F-EC7ED867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10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404</Words>
  <Application>Microsoft Macintosh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Montserrat Medium</vt:lpstr>
      <vt:lpstr>Montserrat SemiBold</vt:lpstr>
      <vt:lpstr>Office Theme</vt:lpstr>
      <vt:lpstr>PowerPoint Presentation</vt:lpstr>
      <vt:lpstr>ПОСЛОВНО ИЗВЕШТАВАЊЕ И ИНДИКАТОРИ ПЕРФОРМАНСИ</vt:lpstr>
      <vt:lpstr>Наставници и сарадници</vt:lpstr>
      <vt:lpstr>Циљ предмета</vt:lpstr>
      <vt:lpstr>Садржај предмета</vt:lpstr>
      <vt:lpstr>Начин полагања предмета</vt:lpstr>
      <vt:lpstr>Литература</vt:lpstr>
      <vt:lpstr>ПОСЛОВНО ИЗВЕШТАВАЊЕ И ИНДИКАТОРИ ПЕРФОРМАНСИ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Slavica Cicvaric Kostic</cp:lastModifiedBy>
  <cp:revision>80</cp:revision>
  <dcterms:created xsi:type="dcterms:W3CDTF">2022-10-16T13:21:43Z</dcterms:created>
  <dcterms:modified xsi:type="dcterms:W3CDTF">2026-01-15T09:16:46Z</dcterms:modified>
</cp:coreProperties>
</file>