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3"/>
          <a:stretch/>
        </p:blipFill>
        <p:spPr>
          <a:xfrm>
            <a:off x="2517120" y="900000"/>
            <a:ext cx="7157520" cy="50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title text format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l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3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CA57906D-8851-4281-942D-6D33C3589A00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" name="Picture 10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9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0" name="PlaceHolder 4"/>
          <p:cNvSpPr>
            <a:spLocks noGrp="1"/>
          </p:cNvSpPr>
          <p:nvPr>
            <p:ph type="sldNum" idx="7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9A9A3714-530A-49D9-9AD7-FFFE4E49DC94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" name="Picture 8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54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5" name="PlaceHolder 3"/>
          <p:cNvSpPr>
            <a:spLocks noGrp="1"/>
          </p:cNvSpPr>
          <p:nvPr>
            <p:ph type="sldNum" idx="8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AECFAEEF-E390-47CE-AE50-F62E8A47099F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8" name="PlaceHolder 3"/>
          <p:cNvSpPr>
            <a:spLocks noGrp="1"/>
          </p:cNvSpPr>
          <p:nvPr>
            <p:ph type="sldNum" idx="1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4835C40D-0861-4D91-8E67-5F4B8BDF1CAF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4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3" name="PlaceHolder 3"/>
          <p:cNvSpPr>
            <a:spLocks noGrp="1"/>
          </p:cNvSpPr>
          <p:nvPr>
            <p:ph type="sldNum" idx="2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6E9F2A79-0E87-4F36-89A5-3FF99E0FF005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4" name="Picture 7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5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8" name="PlaceHolder 3"/>
          <p:cNvSpPr>
            <a:spLocks noGrp="1"/>
          </p:cNvSpPr>
          <p:nvPr>
            <p:ph type="sldNum" idx="3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F093C0DB-9D6B-4F4E-BE15-B3285631E3D3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 sa naslovom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pic>
        <p:nvPicPr>
          <p:cNvPr id="21" name="Picture 5"/>
          <p:cNvPicPr/>
          <p:nvPr/>
        </p:nvPicPr>
        <p:blipFill>
          <a:blip r:embed="rId3"/>
          <a:stretch/>
        </p:blipFill>
        <p:spPr>
          <a:xfrm>
            <a:off x="9651960" y="4447800"/>
            <a:ext cx="4573080" cy="457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7960" y="546840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23" name="Straight Connector 7"/>
          <p:cNvCxnSpPr/>
          <p:nvPr/>
        </p:nvCxnSpPr>
        <p:spPr>
          <a:xfrm>
            <a:off x="0" y="4165560"/>
            <a:ext cx="12192120" cy="360"/>
          </a:xfrm>
          <a:prstGeom prst="straightConnector1">
            <a:avLst/>
          </a:prstGeom>
          <a:ln w="19050">
            <a:solidFill>
              <a:srgbClr val="ffbd36"/>
            </a:solidFill>
          </a:ln>
        </p:spPr>
      </p:cxn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ova tema slajd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4706640"/>
            <a:ext cx="748008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425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554976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adržaj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body"/>
          </p:nvPr>
        </p:nvSpPr>
        <p:spPr>
          <a:xfrm>
            <a:off x="4038480" y="1015920"/>
            <a:ext cx="7314840" cy="479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914400" lvl="1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level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371600" lvl="2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14680" lvl="3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71880" lvl="4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title"/>
          </p:nvPr>
        </p:nvSpPr>
        <p:spPr>
          <a:xfrm>
            <a:off x="223920" y="469800"/>
            <a:ext cx="3128400" cy="141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23920" y="2095560"/>
            <a:ext cx="312840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1" name="Straight Connector 3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2" name="PlaceHolder 2"/>
          <p:cNvSpPr>
            <a:spLocks noGrp="1"/>
          </p:cNvSpPr>
          <p:nvPr>
            <p:ph type="sldNum" idx="4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2E0634DC-9EF3-4EFB-B2C1-17A02E3A00CA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" name="Picture 5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>
            <a:off x="831960" y="1511280"/>
            <a:ext cx="10515240" cy="457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7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8" name="PlaceHolder 3"/>
          <p:cNvSpPr>
            <a:spLocks noGrp="1"/>
          </p:cNvSpPr>
          <p:nvPr>
            <p:ph type="sldNum" idx="5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7F0FA73B-7B01-4C0D-BA3B-15C770B5B2EA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" name="Picture 9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milan.stanojevic@fon.bg.ac.rs" TargetMode="External"/><Relationship Id="rId2" Type="http://schemas.openxmlformats.org/officeDocument/2006/relationships/hyperlink" Target="mailto:milan.stanojevic@fon.bg.ac.rs" TargetMode="External"/><Relationship Id="rId3" Type="http://schemas.openxmlformats.org/officeDocument/2006/relationships/hyperlink" Target="mailto:milan.stanojevic@fon.bg.ac.rs" TargetMode="External"/><Relationship Id="rId4" Type="http://schemas.openxmlformats.org/officeDocument/2006/relationships/hyperlink" Target="mailto:bojan.jovanovic@fon.bg.ac.rs" TargetMode="External"/><Relationship Id="rId5" Type="http://schemas.openxmlformats.org/officeDocument/2006/relationships/hyperlink" Target="mailto:milan.stanojevic@fon.bg.ac.rs" TargetMode="External"/><Relationship Id="rId6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Напредно мобилно рачунарство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Напредно мобилно рачунарство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0" name="TextBox 3"/>
          <p:cNvSpPr/>
          <p:nvPr/>
        </p:nvSpPr>
        <p:spPr>
          <a:xfrm>
            <a:off x="838080" y="1326240"/>
            <a:ext cx="1016172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Наставници и сарадници на предмету</a:t>
            </a:r>
            <a:endParaRPr lang="sr-Latn-R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1" name="Table 4"/>
          <p:cNvGraphicFramePr/>
          <p:nvPr/>
        </p:nvGraphicFramePr>
        <p:xfrm>
          <a:off x="855360" y="1726200"/>
          <a:ext cx="10656360" cy="4218120"/>
        </p:xfrm>
        <a:graphic>
          <a:graphicData uri="http://schemas.openxmlformats.org/drawingml/2006/table">
            <a:tbl>
              <a:tblPr/>
              <a:tblGrid>
                <a:gridCol w="4104000"/>
                <a:gridCol w="1616760"/>
                <a:gridCol w="4935600"/>
              </a:tblGrid>
              <a:tr h="370440">
                <a:tc>
                  <a:txBody>
                    <a:bodyPr lIns="91080" rIns="91080" tIns="45360" bIns="45360" anchor="t">
                      <a:noAutofit/>
                    </a:bodyPr>
                    <a:p>
                      <a:endParaRPr lang="en-GB" sz="1800" b="0" u="none" strike="noStrike">
                        <a:solidFill>
                          <a:srgbClr val="094775"/>
                        </a:solidFill>
                        <a:effectLst/>
                        <a:uFillTx/>
                        <a:latin typeface="Montserrat Medium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Кабинет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E-mail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Мирослав Миновић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Latn-RS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1"/>
                        </a:rPr>
                        <a:t>m</a:t>
                      </a:r>
                      <a:r>
                        <a:rPr lang="en-US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2"/>
                        </a:rPr>
                        <a:t>iroslav.minovic</a:t>
                      </a: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3"/>
                        </a:rPr>
                        <a:t>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Милош Миловановић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milos.</a:t>
                      </a:r>
                      <a:r>
                        <a:rPr lang="sr-Latn-R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m</a:t>
                      </a: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ilovanovic@fon.bg.ac.rs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Бојан Јовановић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4"/>
                        </a:rPr>
                        <a:t>bojan.jovanovic@fon.bg.ac.rs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 Иван Миленковић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5"/>
                        </a:rPr>
                        <a:t>ivan.milenkovic@fon.bg.ac.rs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доц. др Урош Шошевић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uros.sosevic@fon.bg.ac.rs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Јелица Станојевић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303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jelica.stanojevic@fon.bg.ac.rs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Напредно мобилно рачунарство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3" name="TextBox 5"/>
          <p:cNvSpPr/>
          <p:nvPr/>
        </p:nvSpPr>
        <p:spPr>
          <a:xfrm>
            <a:off x="1065240" y="1214640"/>
            <a:ext cx="9934560" cy="34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Циљ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Стећи знање и вештине потребне за писање апликација које се извршавају на мобилним рачунарским уређајима у различитим системским окружењима са ограниченим системским ресурсима. 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Повезивање мобилних рачунарских уређаја у рачунарске мреже. 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Напредно мобилно рачунарство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5" name="TextBox 5"/>
          <p:cNvSpPr/>
          <p:nvPr/>
        </p:nvSpPr>
        <p:spPr>
          <a:xfrm>
            <a:off x="1065240" y="1214640"/>
            <a:ext cx="9934560" cy="23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Исход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Студенти ће добити основна знања и вештине потребне за писање апликација које се извршавају на мобилним рачунарским уређајима.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Напредно мобилно рачунарство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7" name="TextBox 5"/>
          <p:cNvSpPr/>
          <p:nvPr/>
        </p:nvSpPr>
        <p:spPr>
          <a:xfrm>
            <a:off x="831960" y="1298880"/>
            <a:ext cx="10754640" cy="15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Начин полагања: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Пројекат 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10</a:t>
            </a: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0%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extBox 6"/>
          <p:cNvSpPr/>
          <p:nvPr/>
        </p:nvSpPr>
        <p:spPr>
          <a:xfrm>
            <a:off x="838080" y="2868480"/>
            <a:ext cx="10161720" cy="267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</a:t>
            </a: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еме: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Основе мобилног хардвера и оперативни системи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Развој мобилних апликација за </a:t>
            </a: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iOS</a:t>
            </a: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 и </a:t>
            </a: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Android</a:t>
            </a: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 платформу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Мрежна комуникација, кориснички интерфејс, сервиси, рад са сензорима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Напредно мобилно рачунарство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 pitchFamily="0" charset="1"/>
        <a:ea typeface=""/>
        <a:cs typeface=""/>
      </a:majorFont>
      <a:minorFont>
        <a:latin typeface="Montserrat Medium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Application>LibreOffice/25.8.4.2$Linux_X86_64 LibreOffice_project/580$Build-2</Application>
  <AppVersion>15.0000</AppVersion>
  <Words>228</Words>
  <Paragraphs>52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2022-10-16T13:21:43Z</dcterms:created>
  <dc:creator>Marko Savicevic</dc:creator>
  <dc:description/>
  <dc:language>sr-Latn-RS</dc:language>
  <cp:lastModifiedBy/>
  <dcterms:modified xsi:type="dcterms:W3CDTF">2026-01-14T21:52:02Z</dcterms:modified>
  <cp:revision>102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8</vt:i4>
  </property>
</Properties>
</file>