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6" r:id="rId9"/>
    <p:sldId id="263" r:id="rId10"/>
    <p:sldId id="264" r:id="rId11"/>
    <p:sldId id="270" r:id="rId12"/>
    <p:sldId id="265" r:id="rId13"/>
    <p:sldId id="267" r:id="rId14"/>
    <p:sldId id="268" r:id="rId15"/>
    <p:sldId id="262" r:id="rId16"/>
    <p:sldId id="271" r:id="rId17"/>
    <p:sldId id="261" r:id="rId18"/>
    <p:sldId id="272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98204-96C3-4470-822C-ECF578C529D2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DF2C8-28D2-43F4-9A0C-56FF2391F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nsorflow.org/tutorials/generative/autoencoder" TargetMode="External"/><Relationship Id="rId2" Type="http://schemas.openxmlformats.org/officeDocument/2006/relationships/hyperlink" Target="https://www.tensorflow.org/tutorials/generative/style_transf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keras.io/examples/graph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nsorboard.dev/" TargetMode="External"/><Relationship Id="rId2" Type="http://schemas.openxmlformats.org/officeDocument/2006/relationships/hyperlink" Target="https://www.tensorflow.org/tensorbo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keras.io/guides/transfer_learnin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keras.io/guides/keras_tuner/" TargetMode="External"/><Relationship Id="rId2" Type="http://schemas.openxmlformats.org/officeDocument/2006/relationships/hyperlink" Target="https://www.tensorflow.org/tutorials/keras/keras_tun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nsorflow.org/tutorials/interpretability/integrated_gradients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eplearningbook.org/" TargetMode="External"/><Relationship Id="rId2" Type="http://schemas.openxmlformats.org/officeDocument/2006/relationships/hyperlink" Target="http://neuralnetworksanddeeplearning.com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eras.io/examples/" TargetMode="External"/><Relationship Id="rId5" Type="http://schemas.openxmlformats.org/officeDocument/2006/relationships/hyperlink" Target="https://keras.io/" TargetMode="External"/><Relationship Id="rId4" Type="http://schemas.openxmlformats.org/officeDocument/2006/relationships/hyperlink" Target="http://d2l.ai/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nsorflow.org/tutorials" TargetMode="External"/><Relationship Id="rId2" Type="http://schemas.openxmlformats.org/officeDocument/2006/relationships/hyperlink" Target="https://www.tensorflow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nsorflow.org/guid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eras.io/examples/" TargetMode="External"/><Relationship Id="rId2" Type="http://schemas.openxmlformats.org/officeDocument/2006/relationships/hyperlink" Target="https://keras.i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eras.io/guide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eras.io/examples/structured_data/structured_data_classification_from_scratch/" TargetMode="External"/><Relationship Id="rId2" Type="http://schemas.openxmlformats.org/officeDocument/2006/relationships/hyperlink" Target="https://www.tensorflow.org/tutorials/structured_data/imbalanced_dat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eras.io/examples/structured_data/imbalanced_classificatio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eras.io/examples/vision/mnist_convnet/" TargetMode="External"/><Relationship Id="rId2" Type="http://schemas.openxmlformats.org/officeDocument/2006/relationships/hyperlink" Target="https://www.tensorflow.org/tutorials/images/cn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nsorflow.org/tutorials/text/word2vec" TargetMode="External"/><Relationship Id="rId2" Type="http://schemas.openxmlformats.org/officeDocument/2006/relationships/hyperlink" Target="https://www.tensorflow.org/text/guide/word_embedding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nsorflow.org/text/tutorials/classify_text_with_ber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nsorflow.org/tutorials/audio/simple_audi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Napredne neuronske mreže i</a:t>
            </a:r>
            <a:br>
              <a:rPr lang="sr-Latn-RS" dirty="0" smtClean="0"/>
            </a:br>
            <a:r>
              <a:rPr lang="sr-Latn-RS" dirty="0" smtClean="0"/>
              <a:t>duboko učenje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8192"/>
            <a:ext cx="8229600" cy="506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err="1" smtClean="0"/>
              <a:t>Sadr</a:t>
            </a:r>
            <a:r>
              <a:rPr lang="sr-Latn-RS" sz="1800" b="1" dirty="0" smtClean="0"/>
              <a:t>žaj predmeta</a:t>
            </a:r>
            <a:endParaRPr lang="en-US" sz="1800" b="1" dirty="0" err="1" smtClean="0"/>
          </a:p>
          <a:p>
            <a:r>
              <a:rPr lang="en-US" sz="1800" dirty="0" err="1" smtClean="0"/>
              <a:t>Uvod</a:t>
            </a:r>
            <a:r>
              <a:rPr lang="en-US" sz="1800" dirty="0" smtClean="0"/>
              <a:t> u </a:t>
            </a:r>
            <a:r>
              <a:rPr lang="en-US" sz="1800" dirty="0" err="1" smtClean="0"/>
              <a:t>Tensorflow</a:t>
            </a:r>
            <a:r>
              <a:rPr lang="sr-Latn-RS" sz="1800" dirty="0" smtClean="0"/>
              <a:t> i Keras API</a:t>
            </a:r>
            <a:endParaRPr lang="en-US" sz="1800" dirty="0" smtClean="0"/>
          </a:p>
          <a:p>
            <a:r>
              <a:rPr lang="sr-Latn-RS" sz="1800" dirty="0" smtClean="0"/>
              <a:t>Modeli za rad sa struktuiranim podacima </a:t>
            </a:r>
          </a:p>
          <a:p>
            <a:r>
              <a:rPr lang="sr-Latn-RS" sz="1800" dirty="0" smtClean="0"/>
              <a:t>Modeli za računarsku viziju</a:t>
            </a:r>
          </a:p>
          <a:p>
            <a:r>
              <a:rPr lang="sr-Latn-RS" sz="1800" dirty="0" smtClean="0"/>
              <a:t>Modeli za razumevanje teksta</a:t>
            </a:r>
          </a:p>
          <a:p>
            <a:r>
              <a:rPr lang="sr-Latn-RS" sz="1800" dirty="0" smtClean="0"/>
              <a:t>M</a:t>
            </a:r>
            <a:r>
              <a:rPr lang="en-US" sz="1800" dirty="0" smtClean="0"/>
              <a:t>o</a:t>
            </a:r>
            <a:r>
              <a:rPr lang="sr-Latn-RS" sz="1800" dirty="0" smtClean="0"/>
              <a:t>deli za rad sa zvukom</a:t>
            </a:r>
          </a:p>
          <a:p>
            <a:r>
              <a:rPr lang="sr-Latn-RS" sz="1800" dirty="0" smtClean="0"/>
              <a:t>Generativni modeli</a:t>
            </a:r>
          </a:p>
          <a:p>
            <a:r>
              <a:rPr lang="sr-Latn-RS" sz="1800" dirty="0" smtClean="0"/>
              <a:t>Modeli za rad sa grafovima</a:t>
            </a:r>
          </a:p>
          <a:p>
            <a:r>
              <a:rPr lang="sr-Latn-RS" sz="1800" dirty="0" smtClean="0"/>
              <a:t>Razumevanje i optimizacija modela</a:t>
            </a:r>
          </a:p>
          <a:p>
            <a:pPr>
              <a:buNone/>
            </a:pPr>
            <a:endParaRPr lang="sr-Latn-RS" sz="1800" dirty="0" smtClean="0"/>
          </a:p>
          <a:p>
            <a:pPr>
              <a:buNone/>
            </a:pPr>
            <a:r>
              <a:rPr lang="sr-Latn-RS" sz="1800" b="1" dirty="0" smtClean="0"/>
              <a:t>Način polaganja :</a:t>
            </a:r>
          </a:p>
          <a:p>
            <a:pPr>
              <a:buNone/>
            </a:pPr>
            <a:r>
              <a:rPr lang="sr-Latn-RS" sz="1800" dirty="0" smtClean="0"/>
              <a:t> Izrada praktičnog projekta koji podrazumeva primenu neuronskih mreža</a:t>
            </a:r>
          </a:p>
          <a:p>
            <a:pPr>
              <a:buNone/>
            </a:pPr>
            <a:endParaRPr lang="sr-Latn-RS" sz="1800" dirty="0" smtClean="0"/>
          </a:p>
          <a:p>
            <a:pPr>
              <a:buNone/>
            </a:pPr>
            <a:r>
              <a:rPr lang="sr-Latn-RS" sz="1800" b="1" dirty="0" smtClean="0"/>
              <a:t>Nastavnici:</a:t>
            </a:r>
          </a:p>
          <a:p>
            <a:pPr>
              <a:buNone/>
            </a:pPr>
            <a:r>
              <a:rPr lang="sr-Latn-RS" sz="1800" dirty="0" smtClean="0"/>
              <a:t>Zoran Ševarac, Dragan Đurić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Generativni modeli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Style transfer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https://www.tensorflow.org/tutorials/generative/style_transfer</a:t>
            </a:r>
            <a:r>
              <a:rPr lang="sr-Latn-RS" sz="2400" dirty="0" smtClean="0"/>
              <a:t> 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Autoencoders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https://www.tensorflow.org/tutorials/generative/autoencoder</a:t>
            </a:r>
            <a:r>
              <a:rPr lang="sr-Latn-R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Modeli za rad sa grafovima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https://keras.io/examples/graph/</a:t>
            </a:r>
            <a:r>
              <a:rPr lang="sr-Latn-R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TensorBoard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474840" cy="2764903"/>
          </a:xfrm>
        </p:spPr>
        <p:txBody>
          <a:bodyPr/>
          <a:lstStyle/>
          <a:p>
            <a:r>
              <a:rPr lang="sr-Latn-RS" sz="2800" dirty="0" smtClean="0"/>
              <a:t>Alat za analizu treninga i modela</a:t>
            </a:r>
          </a:p>
          <a:p>
            <a:r>
              <a:rPr lang="en-US" sz="1800" dirty="0" smtClean="0">
                <a:hlinkClick r:id="rId2"/>
              </a:rPr>
              <a:t>https://www.tensorflow.org/tensorboard</a:t>
            </a:r>
            <a:r>
              <a:rPr lang="sr-Latn-RS" sz="1800" dirty="0" smtClean="0"/>
              <a:t> </a:t>
            </a:r>
          </a:p>
          <a:p>
            <a:r>
              <a:rPr lang="en-US" sz="1800" dirty="0" smtClean="0">
                <a:hlinkClick r:id="rId3"/>
              </a:rPr>
              <a:t>https://tensorboard.dev/</a:t>
            </a:r>
            <a:r>
              <a:rPr lang="sr-Latn-RS" sz="1800" dirty="0" smtClean="0"/>
              <a:t> </a:t>
            </a:r>
          </a:p>
          <a:p>
            <a:endParaRPr lang="en-US" dirty="0"/>
          </a:p>
        </p:txBody>
      </p:sp>
      <p:pic>
        <p:nvPicPr>
          <p:cNvPr id="8194" name="Picture 2" descr="https://www.tensorflow.org/static/tensorboard/images/tensorboard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1700808"/>
            <a:ext cx="3600400" cy="270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Transfer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https://keras.io/guides/transfer_learning/</a:t>
            </a:r>
            <a:r>
              <a:rPr lang="sr-Latn-R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Razumevanje i optimizacija modela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Hiperparametarska</a:t>
            </a:r>
            <a:r>
              <a:rPr lang="en-US" dirty="0" smtClean="0"/>
              <a:t> </a:t>
            </a:r>
            <a:r>
              <a:rPr lang="en-US" dirty="0" err="1" smtClean="0"/>
              <a:t>optimizacija</a:t>
            </a:r>
            <a:endParaRPr lang="sr-Latn-RS" dirty="0" smtClean="0"/>
          </a:p>
          <a:p>
            <a:pPr lvl="1"/>
            <a:r>
              <a:rPr lang="sr-Latn-RS" dirty="0" smtClean="0"/>
              <a:t>Grid search</a:t>
            </a:r>
          </a:p>
          <a:p>
            <a:pPr lvl="1"/>
            <a:r>
              <a:rPr lang="sr-Latn-RS" dirty="0" smtClean="0"/>
              <a:t>Random Searc </a:t>
            </a:r>
            <a:r>
              <a:rPr lang="en-US" sz="2400" dirty="0" smtClean="0">
                <a:hlinkClick r:id="rId2"/>
              </a:rPr>
              <a:t>https://www.tensorflow.org/tutorials/keras/keras_tuner</a:t>
            </a:r>
            <a:r>
              <a:rPr lang="sr-Latn-RS" sz="2400" dirty="0" smtClean="0"/>
              <a:t> </a:t>
            </a:r>
          </a:p>
          <a:p>
            <a:pPr lvl="1">
              <a:buNone/>
            </a:pPr>
            <a:r>
              <a:rPr lang="en-US" dirty="0" smtClean="0">
                <a:hlinkClick r:id="rId3"/>
              </a:rPr>
              <a:t>https://keras.io/guides/keras_tuner/</a:t>
            </a:r>
            <a:r>
              <a:rPr lang="sr-Latn-RS" dirty="0" smtClean="0"/>
              <a:t> </a:t>
            </a:r>
          </a:p>
          <a:p>
            <a:pPr lvl="1">
              <a:buNone/>
            </a:pPr>
            <a:endParaRPr lang="sr-Latn-RS" dirty="0" smtClean="0"/>
          </a:p>
          <a:p>
            <a:r>
              <a:rPr lang="sr-Latn-RS" dirty="0" smtClean="0"/>
              <a:t>Integrisani gradijenti</a:t>
            </a:r>
          </a:p>
          <a:p>
            <a:pPr>
              <a:buNone/>
            </a:pPr>
            <a:r>
              <a:rPr lang="sr-Latn-RS" sz="1800" dirty="0" smtClean="0"/>
              <a:t>	</a:t>
            </a:r>
            <a:r>
              <a:rPr lang="en-US" sz="1800" dirty="0" smtClean="0">
                <a:hlinkClick r:id="rId4"/>
              </a:rPr>
              <a:t>https://www.tensorflow.org/tutorials/interpretability/integrated_gradients</a:t>
            </a:r>
            <a:r>
              <a:rPr lang="sr-Latn-RS" sz="18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jezi</a:t>
            </a:r>
            <a:r>
              <a:rPr lang="sr-Latn-RS" dirty="0" smtClean="0"/>
              <a:t>čki modeli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Transformer arhitektura</a:t>
            </a:r>
          </a:p>
          <a:p>
            <a:r>
              <a:rPr lang="sr-Latn-RS" dirty="0" smtClean="0"/>
              <a:t>Priprema podataka </a:t>
            </a:r>
          </a:p>
          <a:p>
            <a:r>
              <a:rPr lang="sr-Latn-RS" dirty="0" smtClean="0"/>
              <a:t>Trening</a:t>
            </a:r>
          </a:p>
          <a:p>
            <a:r>
              <a:rPr lang="sr-Latn-RS" smtClean="0"/>
              <a:t>Specijalizacija modela za konkretne zadtake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Preporučena literatura i materijali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http://neuralnetworksanddeeplearning.com/index.html</a:t>
            </a:r>
            <a:r>
              <a:rPr lang="sr-Latn-R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, </a:t>
            </a:r>
            <a:r>
              <a:rPr lang="en-US" dirty="0" err="1" smtClean="0"/>
              <a:t>matematicke</a:t>
            </a:r>
            <a:r>
              <a:rPr lang="en-US" dirty="0" smtClean="0"/>
              <a:t> </a:t>
            </a:r>
            <a:r>
              <a:rPr lang="en-US" dirty="0" err="1" smtClean="0"/>
              <a:t>osnove</a:t>
            </a:r>
            <a:r>
              <a:rPr lang="en-US" dirty="0" smtClean="0"/>
              <a:t> </a:t>
            </a:r>
            <a:r>
              <a:rPr lang="en-US" dirty="0" err="1" smtClean="0"/>
              <a:t>neuronskih</a:t>
            </a:r>
            <a:r>
              <a:rPr lang="en-US" dirty="0" smtClean="0"/>
              <a:t> </a:t>
            </a:r>
            <a:r>
              <a:rPr lang="en-US" dirty="0" err="1" smtClean="0"/>
              <a:t>mreza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backpropagation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https://www.deeplearningbook.org/</a:t>
            </a:r>
            <a:r>
              <a:rPr lang="sr-Latn-RS" dirty="0" smtClean="0"/>
              <a:t> </a:t>
            </a:r>
            <a:endParaRPr lang="en-US" dirty="0" smtClean="0"/>
          </a:p>
          <a:p>
            <a:r>
              <a:rPr lang="en-US" dirty="0" smtClean="0"/>
              <a:t>https://playground.tensorflow.org </a:t>
            </a:r>
            <a:r>
              <a:rPr lang="en-US" dirty="0" err="1" smtClean="0"/>
              <a:t>Interaktivni</a:t>
            </a:r>
            <a:r>
              <a:rPr lang="en-US" dirty="0" smtClean="0"/>
              <a:t> </a:t>
            </a:r>
            <a:r>
              <a:rPr lang="sr-Latn-RS" dirty="0" smtClean="0"/>
              <a:t>online </a:t>
            </a:r>
            <a:r>
              <a:rPr lang="en-US" dirty="0" smtClean="0"/>
              <a:t>primer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neuronske</a:t>
            </a:r>
            <a:r>
              <a:rPr lang="en-US" dirty="0" smtClean="0"/>
              <a:t> </a:t>
            </a:r>
            <a:r>
              <a:rPr lang="en-US" dirty="0" err="1" smtClean="0"/>
              <a:t>mreze</a:t>
            </a:r>
            <a:endParaRPr lang="sr-Latn-RS" dirty="0" smtClean="0"/>
          </a:p>
          <a:p>
            <a:r>
              <a:rPr lang="en-US" dirty="0" smtClean="0">
                <a:hlinkClick r:id="rId4"/>
              </a:rPr>
              <a:t>http://d2l.ai/s</a:t>
            </a:r>
            <a:r>
              <a:rPr lang="sr-Latn-RS" dirty="0" smtClean="0"/>
              <a:t> 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https://keras.io/</a:t>
            </a:r>
            <a:r>
              <a:rPr lang="sr-Latn-RS" dirty="0" smtClean="0"/>
              <a:t> 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https://keras.io/examples/</a:t>
            </a:r>
            <a:r>
              <a:rPr lang="sr-Latn-R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Vaše p</a:t>
            </a:r>
            <a:r>
              <a:rPr lang="en-US" dirty="0" err="1" smtClean="0"/>
              <a:t>redznanje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Python</a:t>
            </a:r>
          </a:p>
          <a:p>
            <a:pPr lvl="1"/>
            <a:r>
              <a:rPr lang="en-US" dirty="0" err="1" smtClean="0"/>
              <a:t>NumPy</a:t>
            </a:r>
            <a:endParaRPr lang="en-US" dirty="0" smtClean="0"/>
          </a:p>
          <a:p>
            <a:pPr lvl="1"/>
            <a:r>
              <a:rPr lang="en-US" dirty="0" smtClean="0"/>
              <a:t>Ma</a:t>
            </a:r>
            <a:r>
              <a:rPr lang="sr-Latn-RS" dirty="0" smtClean="0"/>
              <a:t>š</a:t>
            </a:r>
            <a:r>
              <a:rPr lang="en-US" dirty="0" err="1" smtClean="0"/>
              <a:t>insko</a:t>
            </a:r>
            <a:r>
              <a:rPr lang="en-US" dirty="0" smtClean="0"/>
              <a:t> u</a:t>
            </a:r>
            <a:r>
              <a:rPr lang="sr-Latn-RS" dirty="0" smtClean="0"/>
              <a:t>č</a:t>
            </a:r>
            <a:r>
              <a:rPr lang="en-US" dirty="0" err="1" smtClean="0"/>
              <a:t>enje</a:t>
            </a:r>
            <a:endParaRPr lang="en-US" dirty="0" smtClean="0"/>
          </a:p>
          <a:p>
            <a:pPr lvl="1"/>
            <a:r>
              <a:rPr lang="en-US" dirty="0" err="1" smtClean="0"/>
              <a:t>Neuronske</a:t>
            </a:r>
            <a:r>
              <a:rPr lang="en-US" dirty="0" smtClean="0"/>
              <a:t> </a:t>
            </a:r>
            <a:r>
              <a:rPr lang="en-US" dirty="0" err="1" smtClean="0"/>
              <a:t>mre</a:t>
            </a:r>
            <a:r>
              <a:rPr lang="sr-Latn-RS" dirty="0" smtClean="0"/>
              <a:t>ž</a:t>
            </a:r>
            <a:r>
              <a:rPr lang="en-US" dirty="0" smtClean="0"/>
              <a:t>e</a:t>
            </a:r>
          </a:p>
          <a:p>
            <a:pPr lvl="1"/>
            <a:r>
              <a:rPr lang="en-US" dirty="0" err="1" smtClean="0"/>
              <a:t>Tensorflow</a:t>
            </a:r>
            <a:r>
              <a:rPr lang="sr-Latn-RS" dirty="0" smtClean="0"/>
              <a:t> / PyTorch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Način rada na predmetu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Teorijske osnove</a:t>
            </a:r>
          </a:p>
          <a:p>
            <a:r>
              <a:rPr lang="sr-Latn-RS" dirty="0" smtClean="0"/>
              <a:t>Implementacija – </a:t>
            </a:r>
            <a:r>
              <a:rPr lang="en-US" dirty="0" err="1" smtClean="0"/>
              <a:t>Pytorch</a:t>
            </a:r>
            <a:r>
              <a:rPr lang="en-US" dirty="0" smtClean="0"/>
              <a:t>, </a:t>
            </a:r>
            <a:r>
              <a:rPr lang="sr-Latn-RS" dirty="0" smtClean="0"/>
              <a:t>Tensorflow</a:t>
            </a:r>
            <a:r>
              <a:rPr lang="en-US" dirty="0" smtClean="0"/>
              <a:t>, Deep </a:t>
            </a:r>
            <a:r>
              <a:rPr lang="en-US" dirty="0" err="1" smtClean="0"/>
              <a:t>Netts</a:t>
            </a:r>
            <a:endParaRPr lang="sr-Latn-RS" dirty="0" smtClean="0"/>
          </a:p>
          <a:p>
            <a:r>
              <a:rPr lang="sr-Latn-RS" dirty="0" smtClean="0"/>
              <a:t>Primena – rešavanje nekog konkretnog problema</a:t>
            </a:r>
          </a:p>
          <a:p>
            <a:endParaRPr lang="sr-Latn-RS" dirty="0" smtClean="0"/>
          </a:p>
          <a:p>
            <a:r>
              <a:rPr lang="sr-Latn-RS" dirty="0" smtClean="0"/>
              <a:t>Pristup: objašnjavanje teorije kroz primere i primenu</a:t>
            </a:r>
          </a:p>
          <a:p>
            <a:endParaRPr lang="sr-Latn-RS" dirty="0" smtClean="0"/>
          </a:p>
          <a:p>
            <a:r>
              <a:rPr lang="sr-Latn-RS" dirty="0" smtClean="0"/>
              <a:t>Početak izrada završnog projekta tokom nastave. </a:t>
            </a:r>
          </a:p>
          <a:p>
            <a:r>
              <a:rPr lang="en-US" dirty="0" err="1" smtClean="0"/>
              <a:t>Razrada</a:t>
            </a:r>
            <a:r>
              <a:rPr lang="en-US" dirty="0" smtClean="0"/>
              <a:t> </a:t>
            </a:r>
            <a:r>
              <a:rPr lang="en-US" dirty="0" err="1" smtClean="0"/>
              <a:t>projekta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sr-Latn-RS" dirty="0" smtClean="0"/>
              <a:t> </a:t>
            </a:r>
            <a:r>
              <a:rPr lang="sr-Latn-RS" dirty="0" smtClean="0"/>
              <a:t>2 termina </a:t>
            </a:r>
            <a:r>
              <a:rPr lang="sr-Latn-RS" dirty="0" smtClean="0"/>
              <a:t>konsultacija</a:t>
            </a:r>
            <a:r>
              <a:rPr lang="en-US" dirty="0" smtClean="0"/>
              <a:t> I </a:t>
            </a:r>
            <a:r>
              <a:rPr lang="en-US" dirty="0" err="1" smtClean="0"/>
              <a:t>nakon</a:t>
            </a:r>
            <a:r>
              <a:rPr lang="en-US" dirty="0" smtClean="0"/>
              <a:t> toga </a:t>
            </a:r>
            <a:r>
              <a:rPr lang="en-US" dirty="0" err="1" smtClean="0"/>
              <a:t>odbrana</a:t>
            </a:r>
            <a:r>
              <a:rPr lang="en-US" dirty="0" smtClean="0"/>
              <a:t>.</a:t>
            </a:r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Uvod</a:t>
            </a:r>
            <a:r>
              <a:rPr lang="en-US" dirty="0" smtClean="0"/>
              <a:t> u </a:t>
            </a:r>
            <a:r>
              <a:rPr lang="en-US" dirty="0" err="1" smtClean="0"/>
              <a:t>Tensorflow</a:t>
            </a:r>
            <a:r>
              <a:rPr lang="sr-Latn-RS" dirty="0" smtClean="0"/>
              <a:t> i Keras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r-Latn-RS" dirty="0" smtClean="0"/>
              <a:t>Glavni sajt</a:t>
            </a:r>
            <a:endParaRPr lang="sr-Latn-RS" dirty="0" smtClean="0">
              <a:hlinkClick r:id="rId2"/>
            </a:endParaRPr>
          </a:p>
          <a:p>
            <a:pPr>
              <a:buNone/>
            </a:pPr>
            <a:r>
              <a:rPr lang="en-US" dirty="0" smtClean="0">
                <a:hlinkClick r:id="rId2"/>
              </a:rPr>
              <a:t>https://www.tensorflow.org/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Primeri primene za konkretne zadatke</a:t>
            </a:r>
            <a:endParaRPr lang="sr-Latn-RS" dirty="0" smtClean="0">
              <a:hlinkClick r:id="rId3"/>
            </a:endParaRPr>
          </a:p>
          <a:p>
            <a:pPr>
              <a:buNone/>
            </a:pPr>
            <a:r>
              <a:rPr lang="en-US" dirty="0" smtClean="0">
                <a:hlinkClick r:id="rId3"/>
              </a:rPr>
              <a:t>https://www.tensorflow.org/tutorials</a:t>
            </a:r>
            <a:r>
              <a:rPr lang="sr-Latn-RS" dirty="0" smtClean="0"/>
              <a:t> 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dirty="0" smtClean="0"/>
              <a:t>Vodič kroz Tensorflow API</a:t>
            </a:r>
          </a:p>
          <a:p>
            <a:pPr>
              <a:buNone/>
            </a:pPr>
            <a:r>
              <a:rPr lang="en-US" dirty="0" smtClean="0">
                <a:hlinkClick r:id="rId4"/>
              </a:rPr>
              <a:t>https://www.tensorflow.org/guide</a:t>
            </a:r>
            <a:r>
              <a:rPr lang="sr-Latn-RS" dirty="0" smtClean="0"/>
              <a:t> </a:t>
            </a:r>
          </a:p>
          <a:p>
            <a:pPr>
              <a:buNone/>
            </a:pPr>
            <a:endParaRPr lang="sr-Latn-R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G</a:t>
            </a:r>
            <a:r>
              <a:rPr lang="en-US" dirty="0" smtClean="0"/>
              <a:t>l</a:t>
            </a:r>
            <a:r>
              <a:rPr lang="sr-Latn-RS" dirty="0" smtClean="0"/>
              <a:t>avni sajt</a:t>
            </a:r>
            <a:endParaRPr lang="sr-Latn-RS" dirty="0" smtClean="0">
              <a:hlinkClick r:id="rId2"/>
            </a:endParaRP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>
                <a:hlinkClick r:id="rId2"/>
              </a:rPr>
              <a:t>https://keras.io/</a:t>
            </a:r>
            <a:r>
              <a:rPr lang="sr-Latn-RS" dirty="0" smtClean="0"/>
              <a:t>  </a:t>
            </a:r>
          </a:p>
          <a:p>
            <a:endParaRPr lang="sr-Latn-RS" dirty="0" smtClean="0"/>
          </a:p>
          <a:p>
            <a:r>
              <a:rPr lang="sr-Latn-RS" dirty="0" smtClean="0"/>
              <a:t>Primeri praktične primene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>
                <a:hlinkClick r:id="rId3"/>
              </a:rPr>
              <a:t>https://keras.io/examples/</a:t>
            </a:r>
            <a:r>
              <a:rPr lang="sr-Latn-RS" dirty="0" smtClean="0"/>
              <a:t> </a:t>
            </a:r>
          </a:p>
          <a:p>
            <a:endParaRPr lang="sr-Latn-RS" dirty="0" smtClean="0">
              <a:hlinkClick r:id="rId4"/>
            </a:endParaRPr>
          </a:p>
          <a:p>
            <a:r>
              <a:rPr lang="sr-Latn-RS" dirty="0" smtClean="0"/>
              <a:t>Kako se radi sa Kerasom</a:t>
            </a:r>
            <a:endParaRPr lang="sr-Latn-RS" dirty="0" smtClean="0">
              <a:hlinkClick r:id="rId4"/>
            </a:endParaRP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>
                <a:hlinkClick r:id="rId4"/>
              </a:rPr>
              <a:t>https://keras.io/guides/</a:t>
            </a:r>
            <a:r>
              <a:rPr lang="sr-Latn-R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</a:t>
            </a:r>
            <a:r>
              <a:rPr lang="sr-Latn-RS" dirty="0" smtClean="0"/>
              <a:t>ad sa struktuiranim</a:t>
            </a:r>
            <a:r>
              <a:rPr lang="en-US" dirty="0" smtClean="0"/>
              <a:t> / </a:t>
            </a:r>
            <a:r>
              <a:rPr lang="en-US" dirty="0" err="1" smtClean="0"/>
              <a:t>tabelarnim</a:t>
            </a:r>
            <a:r>
              <a:rPr lang="sr-Latn-RS" dirty="0" smtClean="0"/>
              <a:t> podacima - klasifikacija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>
              <a:buNone/>
            </a:pPr>
            <a:r>
              <a:rPr lang="sr-Latn-RS" dirty="0" smtClean="0"/>
              <a:t>Detekcija prevara u transakcijama plaćanja kreditnim karticama</a:t>
            </a:r>
          </a:p>
          <a:p>
            <a:endParaRPr lang="sr-Latn-RS" dirty="0" smtClean="0"/>
          </a:p>
          <a:p>
            <a:r>
              <a:rPr lang="sr-Latn-RS" sz="2800" dirty="0" smtClean="0"/>
              <a:t>Tensorflow primer</a:t>
            </a:r>
            <a:endParaRPr lang="sr-Latn-RS" sz="2800" dirty="0" smtClean="0">
              <a:hlinkClick r:id="rId2"/>
            </a:endParaRPr>
          </a:p>
          <a:p>
            <a:pPr>
              <a:buNone/>
            </a:pPr>
            <a:r>
              <a:rPr lang="en-US" sz="2000" dirty="0" smtClean="0">
                <a:hlinkClick r:id="rId2"/>
              </a:rPr>
              <a:t>https://www.tensorflow.org/tutorials/structured_data/imbalanced_data</a:t>
            </a:r>
            <a:r>
              <a:rPr lang="sr-Latn-RS" sz="2000" dirty="0" smtClean="0"/>
              <a:t> </a:t>
            </a:r>
          </a:p>
          <a:p>
            <a:endParaRPr lang="sr-Latn-RS" dirty="0" smtClean="0">
              <a:hlinkClick r:id="rId3"/>
            </a:endParaRPr>
          </a:p>
          <a:p>
            <a:r>
              <a:rPr lang="sr-Latn-RS" sz="2800" dirty="0" smtClean="0"/>
              <a:t>Keras primer</a:t>
            </a:r>
            <a:endParaRPr lang="sr-Latn-RS" sz="2800" dirty="0" smtClean="0">
              <a:hlinkClick r:id="rId3"/>
            </a:endParaRPr>
          </a:p>
          <a:p>
            <a:pPr>
              <a:buNone/>
            </a:pPr>
            <a:r>
              <a:rPr lang="en-US" sz="2000" dirty="0" smtClean="0">
                <a:hlinkClick r:id="rId4"/>
              </a:rPr>
              <a:t>https://keras.io/examples/structured_data/imbalanced_classification/</a:t>
            </a:r>
            <a:r>
              <a:rPr lang="sr-Latn-R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Modeli za računarsku viziju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Konvolucione</a:t>
            </a:r>
            <a:r>
              <a:rPr lang="en-US" dirty="0" smtClean="0"/>
              <a:t> </a:t>
            </a:r>
            <a:r>
              <a:rPr lang="en-US" dirty="0" err="1" smtClean="0"/>
              <a:t>neuronske</a:t>
            </a:r>
            <a:r>
              <a:rPr lang="en-US" dirty="0" smtClean="0"/>
              <a:t> </a:t>
            </a:r>
            <a:r>
              <a:rPr lang="en-US" dirty="0" err="1" smtClean="0"/>
              <a:t>mre</a:t>
            </a:r>
            <a:r>
              <a:rPr lang="sr-Latn-RS" dirty="0" smtClean="0"/>
              <a:t>že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sr-Latn-RS" sz="2800" b="1" dirty="0" smtClean="0"/>
              <a:t>Primeri:</a:t>
            </a:r>
            <a:endParaRPr lang="sr-Latn-RS" sz="2800" b="1" dirty="0" smtClean="0">
              <a:hlinkClick r:id="rId2"/>
            </a:endParaRPr>
          </a:p>
          <a:p>
            <a:pPr>
              <a:buNone/>
            </a:pPr>
            <a:r>
              <a:rPr lang="en-US" sz="2800" dirty="0" smtClean="0">
                <a:hlinkClick r:id="rId2"/>
              </a:rPr>
              <a:t>https://www.tensorflow.org/tutorials/images/cnn</a:t>
            </a:r>
            <a:endParaRPr lang="sr-Latn-RS" sz="2800" dirty="0" smtClean="0"/>
          </a:p>
          <a:p>
            <a:pPr>
              <a:buNone/>
            </a:pPr>
            <a:r>
              <a:rPr lang="en-US" sz="2800" dirty="0" smtClean="0">
                <a:hlinkClick r:id="rId3"/>
              </a:rPr>
              <a:t>https://keras.io/examples/vision/mnist_convnet/</a:t>
            </a:r>
            <a:r>
              <a:rPr lang="sr-Latn-RS" sz="2800" dirty="0" smtClean="0"/>
              <a:t> </a:t>
            </a:r>
            <a:endParaRPr lang="en-US" sz="2800" dirty="0"/>
          </a:p>
        </p:txBody>
      </p:sp>
      <p:pic>
        <p:nvPicPr>
          <p:cNvPr id="6146" name="Picture 2" descr="Sensors | Free Full-Text | Prognosis of Bearing and Gear Wears Using Convolutional  Neural Network with Hybrid Loss Func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241910"/>
            <a:ext cx="7344816" cy="21952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</a:t>
            </a:r>
            <a:r>
              <a:rPr lang="en-US" dirty="0" smtClean="0"/>
              <a:t>o</a:t>
            </a:r>
            <a:r>
              <a:rPr lang="sr-Latn-RS" dirty="0" smtClean="0"/>
              <a:t>deli za rad sa tekstom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Pretvaranje reči u vektore</a:t>
            </a:r>
            <a:endParaRPr lang="sr-Latn-R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https://www.tensorflow.org/text/guide/word_embeddings</a:t>
            </a:r>
            <a:r>
              <a:rPr lang="sr-Latn-RS" dirty="0" smtClean="0"/>
              <a:t> </a:t>
            </a:r>
          </a:p>
          <a:p>
            <a:r>
              <a:rPr lang="en-US" dirty="0" smtClean="0">
                <a:hlinkClick r:id="rId3"/>
              </a:rPr>
              <a:t>https://www.tensorflow.org/tutorials/text/word2vec</a:t>
            </a:r>
            <a:r>
              <a:rPr lang="sr-Latn-RS" dirty="0" smtClean="0"/>
              <a:t> </a:t>
            </a:r>
          </a:p>
          <a:p>
            <a:r>
              <a:rPr lang="en-US" dirty="0" smtClean="0">
                <a:hlinkClick r:id="rId4"/>
              </a:rPr>
              <a:t>https://www.tensorflow.org/text/tutorials/classify_text_with_bert</a:t>
            </a:r>
            <a:r>
              <a:rPr lang="sr-Latn-R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M</a:t>
            </a:r>
            <a:r>
              <a:rPr lang="en-US" dirty="0" smtClean="0"/>
              <a:t>o</a:t>
            </a:r>
            <a:r>
              <a:rPr lang="sr-Latn-RS" dirty="0" smtClean="0"/>
              <a:t>deli za rad sa zvukom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Konverzija zvuka u spektrogram (grafik frekvencija) i prepoznavanje slike</a:t>
            </a:r>
          </a:p>
          <a:p>
            <a:endParaRPr lang="sr-Latn-RS" dirty="0" smtClean="0"/>
          </a:p>
          <a:p>
            <a:r>
              <a:rPr lang="en-US" sz="2400" dirty="0" smtClean="0">
                <a:hlinkClick r:id="rId2"/>
              </a:rPr>
              <a:t>https://www.tensorflow.org/tutorials/audio/simple_audio</a:t>
            </a:r>
            <a:r>
              <a:rPr lang="sr-Latn-RS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9BABD9544CE747B085EFD1051107CE" ma:contentTypeVersion="2" ma:contentTypeDescription="Create a new document." ma:contentTypeScope="" ma:versionID="5f19550f18f686bf923667e3163ebeb6">
  <xsd:schema xmlns:xsd="http://www.w3.org/2001/XMLSchema" xmlns:xs="http://www.w3.org/2001/XMLSchema" xmlns:p="http://schemas.microsoft.com/office/2006/metadata/properties" xmlns:ns2="e60486fb-7d4a-4b75-a646-26754db0ba6e" targetNamespace="http://schemas.microsoft.com/office/2006/metadata/properties" ma:root="true" ma:fieldsID="84d910513c486665653ed6ea76720baa" ns2:_="">
    <xsd:import namespace="e60486fb-7d4a-4b75-a646-26754db0b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486fb-7d4a-4b75-a646-26754db0b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80B8C9-0286-4682-BBCF-CAB9E7E587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0486fb-7d4a-4b75-a646-26754db0b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2E8842-4122-47ED-BE44-F1B1AF0E9C9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37428D3-E825-4599-91BD-4EE9A4853B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359</Words>
  <Application>Microsoft Office PowerPoint</Application>
  <PresentationFormat>On-screen Show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Napredne neuronske mreže i duboko učenje</vt:lpstr>
      <vt:lpstr>Vaše predznanje</vt:lpstr>
      <vt:lpstr>Način rada na predmetu</vt:lpstr>
      <vt:lpstr>Uvod u Tensorflow i Keras API</vt:lpstr>
      <vt:lpstr>Keras</vt:lpstr>
      <vt:lpstr>Rad sa struktuiranim / tabelarnim podacima - klasifikacija</vt:lpstr>
      <vt:lpstr>Modeli za računarsku viziju</vt:lpstr>
      <vt:lpstr>Modeli za rad sa tekstom</vt:lpstr>
      <vt:lpstr>Modeli za rad sa zvukom</vt:lpstr>
      <vt:lpstr>Generativni modeli</vt:lpstr>
      <vt:lpstr>Modeli za rad sa grafovima</vt:lpstr>
      <vt:lpstr>TensorBoard</vt:lpstr>
      <vt:lpstr>Transfer learning</vt:lpstr>
      <vt:lpstr>Razumevanje i optimizacija modela</vt:lpstr>
      <vt:lpstr>Veliki jezički modeli</vt:lpstr>
      <vt:lpstr>Preporučena literatura i materijali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Korisnik</cp:lastModifiedBy>
  <cp:revision>48</cp:revision>
  <dcterms:created xsi:type="dcterms:W3CDTF">2022-11-12T05:17:58Z</dcterms:created>
  <dcterms:modified xsi:type="dcterms:W3CDTF">2026-01-15T21:05:05Z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0x0101007D9BABD9544CE747B085EFD1051107CE</vt:lpwstr>
  </property>
</Properties>
</file>