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6" r:id="rId1"/>
  </p:sldMasterIdLst>
  <p:sldIdLst>
    <p:sldId id="257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5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2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2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7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7669AF7-7BEB-44E4-9852-375E34362B5B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9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0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5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6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6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3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6/6/2025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2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2D6E202-B606-4609-B914-27C9371A1F6D}" type="datetime1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6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ovan.filipovic@fon.bg.ac.r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lena.ruso@fon.bg.ac.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3" y="904273"/>
            <a:ext cx="6253317" cy="3686015"/>
          </a:xfrm>
        </p:spPr>
        <p:txBody>
          <a:bodyPr>
            <a:noAutofit/>
          </a:bodyPr>
          <a:lstStyle/>
          <a:p>
            <a:r>
              <a:rPr lang="sr-Cyrl-RS" sz="5400" dirty="0"/>
              <a:t>Менаџмент квалите</a:t>
            </a:r>
            <a:r>
              <a:rPr lang="sr-Latn-RS" sz="5400" dirty="0">
                <a:latin typeface="Cambria" panose="02040503050406030204" pitchFamily="18" charset="0"/>
                <a:ea typeface="Cambria" panose="02040503050406030204" pitchFamily="18" charset="0"/>
              </a:rPr>
              <a:t>ta</a:t>
            </a:r>
            <a:r>
              <a:rPr lang="sr-Cyrl-RS" sz="5400" dirty="0"/>
              <a:t> у јавном сектору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Проф. др Јован Филиповић</a:t>
            </a:r>
          </a:p>
          <a:p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Доц. др Јелена Русо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832" y="548640"/>
            <a:ext cx="10058400" cy="3892168"/>
          </a:xfrm>
        </p:spPr>
        <p:txBody>
          <a:bodyPr anchor="ctr">
            <a:normAutofit fontScale="90000"/>
          </a:bodyPr>
          <a:lstStyle/>
          <a:p>
            <a:r>
              <a:rPr lang="sr-Cyrl-RS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Циљ предмета</a:t>
            </a:r>
            <a:r>
              <a:rPr lang="sr-Cyrl-RS" sz="4800" i="1" dirty="0">
                <a:solidFill>
                  <a:schemeClr val="tx1"/>
                </a:solidFill>
              </a:rPr>
              <a:t>: </a:t>
            </a:r>
            <a:br>
              <a:rPr lang="sr-Cyrl-RS" sz="4800" i="1" dirty="0">
                <a:solidFill>
                  <a:schemeClr val="tx1"/>
                </a:solidFill>
              </a:rPr>
            </a:br>
            <a:br>
              <a:rPr lang="sr-Cyrl-RS" sz="4800" i="1" dirty="0">
                <a:solidFill>
                  <a:srgbClr val="FFFFFF"/>
                </a:solidFill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Пружити високо специјализована академска и стручна знања на нивоу разумевања, анализе, примене и критичког вредновања из области менаџмента квалитета и обезбеђивања квалитета у јавном сектору и управи.</a:t>
            </a:r>
            <a:br>
              <a:rPr lang="ru-RU" dirty="0"/>
            </a:br>
            <a:endParaRPr lang="en-US" sz="4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-73152"/>
            <a:ext cx="10058400" cy="1609344"/>
          </a:xfrm>
        </p:spPr>
        <p:txBody>
          <a:bodyPr>
            <a:normAutofit/>
          </a:bodyPr>
          <a:lstStyle/>
          <a:p>
            <a:r>
              <a:rPr lang="sr-Cyrl-RS" sz="4400" dirty="0"/>
              <a:t>Садржај предмета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1234440"/>
            <a:ext cx="10780776" cy="553345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Развој концепата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квалитета и 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ефиниције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Од контроле квалитета до менаџмента тоталног квалитета (TQM) у јавном сектору/управи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Потреба за концептом интегрисаног менаџмента</a:t>
            </a:r>
            <a:r>
              <a:rPr lang="sr-Latn-R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јавном сектору/управи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Менаџмент квалитета (корисничка оријентација, преглед процеса, тимски рад,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одлучивање на основу чињеница, стално побољшавање итд. 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Фазе развоја QM-а и PDCA циклуса у јавном сектору/управи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Корисник: Усмеравање развоја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јавног сектора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интересне и заинтересоване стране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Стално побољшавање и улога технологије у јавном сектору/управи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Квалитет као алат за стратегију јавног сектора/управе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Модели за оцену квалитета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јавног сектора/управе</a:t>
            </a: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ИСО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Стандарди</a:t>
            </a: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-ИСО 9001 – Систем менаџмента квалитета - Захтеви</a:t>
            </a: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-Cyrl-R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-ИСО 18091 -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менаџмента квалитета - Смернице за примену исо 9001 у локалној самоуправи</a:t>
            </a:r>
            <a:endParaRPr lang="sr-Cyrl-R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57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-ИСО 17582 - П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осебни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захтеви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9001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организације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извођење избора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нивоима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 Benchmarking</a:t>
            </a: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 BSC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Scorecard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.4 EFQM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Foundation for Quality Management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 CAF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Assessment Framework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Самопроцењивање као средство учења организације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1" y="3333654"/>
            <a:ext cx="3417192" cy="854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SO 9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085" y="260"/>
            <a:ext cx="1732789" cy="12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8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полаже испит?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b="1" dirty="0"/>
              <a:t>СЕМИНАРСКИ </a:t>
            </a:r>
            <a:r>
              <a:rPr lang="sr-Cyrl-RS" sz="2800" b="1"/>
              <a:t>РАД – 25% израда семинарског рада</a:t>
            </a:r>
            <a:endParaRPr lang="sr-Cyrl-RS" sz="2800" b="1" dirty="0"/>
          </a:p>
          <a:p>
            <a:r>
              <a:rPr lang="sr-Cyrl-RS" sz="2800" b="1" dirty="0"/>
              <a:t>УСМЕНИ - 65% одбрана семинарског рада</a:t>
            </a:r>
            <a:endParaRPr lang="sr-Cyrl-RS" dirty="0"/>
          </a:p>
          <a:p>
            <a:r>
              <a:rPr lang="sr-Cyrl-RS" sz="2800" b="1" dirty="0">
                <a:latin typeface="+mj-lt"/>
              </a:rPr>
              <a:t>ЛИТЕРАТУРА</a:t>
            </a:r>
          </a:p>
          <a:p>
            <a:endParaRPr lang="sr-Cyrl-RS" sz="1200" b="1" dirty="0">
              <a:latin typeface="+mj-lt"/>
            </a:endParaRPr>
          </a:p>
          <a:p>
            <a:pPr lvl="1"/>
            <a:r>
              <a:rPr lang="sr-Cyrl-RS" dirty="0">
                <a:latin typeface="+mj-lt"/>
              </a:rPr>
              <a:t>Књиге </a:t>
            </a:r>
            <a:r>
              <a:rPr lang="sr-Cyrl-CS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“ОСНОВЕ КВАЛИТЕТА” (или “СИСТЕМ МЕНАЏМЕНТА КВАЛИТЕТА”)</a:t>
            </a:r>
          </a:p>
          <a:p>
            <a:pPr lvl="1"/>
            <a:r>
              <a:rPr lang="sr-Cyrl-CS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Материјали у електронској форми биће постављени на</a:t>
            </a:r>
            <a:r>
              <a:rPr lang="en-US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Teams-</a:t>
            </a:r>
            <a:r>
              <a:rPr lang="sr-Cyrl-RS" altLang="en-US" dirty="0"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у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6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356616"/>
            <a:ext cx="10058400" cy="1609344"/>
          </a:xfrm>
        </p:spPr>
        <p:txBody>
          <a:bodyPr>
            <a:noAutofit/>
          </a:bodyPr>
          <a:lstStyle/>
          <a:p>
            <a:r>
              <a:rPr lang="sr-Cyrl-R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 ТЕМА ЗА СЕМИНАРСКИ РАД</a:t>
            </a:r>
            <a:br>
              <a:rPr lang="sr-Cyrl-R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316736"/>
            <a:ext cx="10652760" cy="5312664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endParaRPr lang="sr-Cyrl-R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СТАНДАРДА ИСО 18091:2019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МЕНАЏМЕНТА КВАЛИТЕТА - СМЕРНИЦЕ ЗА ПРИМЕНУ ИСО 9001 У ЛОКАЛНОЈ САМОУПРАВИ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СТАНДАРДА ИСО 17582:2014 -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ПОСЕБНИ ЗАХТЕВИ ЗА ПРИМЕНУ ИСО 9001 ЗА ОРГАНИЗАЦИЈЕ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ИЗВОЂЕЊЕ ИЗБОРА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СВИМ НИВОИМА ВЛАСТИ</a:t>
            </a:r>
            <a:endParaRPr lang="sr-Cyrl-R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lvl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МОГУЋНОСТИ ПРИМЕНЕ </a:t>
            </a:r>
            <a:r>
              <a:rPr lang="sr-Latn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</a:t>
            </a:r>
            <a:r>
              <a:rPr lang="sr-Latn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МОДЕЛА У ЈАВНМ СЕКТОРУ (ПОЛИЦИЈА, БОЛНИЦА, ПАРЛАМЕНТ, ШКОЛА, ОПШТИНА);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</a:t>
            </a:r>
            <a:r>
              <a:rPr lang="sr-Cyrl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 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МОДЕЛА У ЈАВНО-КОМУНАЛНИМ ПРЕДУЗЕЋИМА;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</a:t>
            </a:r>
            <a:r>
              <a:rPr lang="sr-Latn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</a:t>
            </a:r>
            <a:r>
              <a:rPr lang="sr-Latn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МОДЕЛА У ЈАВНОЈ УПРАВИ (МИНИСТАРСТВА И ОРГАНИ УПРАВЕ У ОКВИРУ МИНИСТАРСТВА)</a:t>
            </a:r>
          </a:p>
          <a:p>
            <a:pPr>
              <a:lnSpc>
                <a:spcPct val="12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СТАНДАРДИЗОВАНИХ МОДЕЛА ЗА СИСТЕМЕ МЕНАЏМЕНТА У ЈАВНОМ СЕКТОРУ/УПРАВИ;</a:t>
            </a:r>
          </a:p>
          <a:p>
            <a:pPr>
              <a:lnSpc>
                <a:spcPct val="12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ТРОШКОВИ КВАЛИТЕТА У ЈАВНОМ СЕКТОРУ/УПРАВИ;</a:t>
            </a:r>
          </a:p>
          <a:p>
            <a:pPr>
              <a:lnSpc>
                <a:spcPct val="12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МОДЕЛА ДРУШТВЕНЕ ОДГОВОРНОСТИ У ЈАВНОЈ УПРАВИ/СЕКТОРУ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ИНДИКАТОРИ КВАЛИТЕТА У ЈАВНОЈ СЕКТОРУ/УПРАВИ;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</a:t>
            </a:r>
            <a:r>
              <a:rPr lang="sr-Latn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EFQM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МОДЕЛА У ЈАВНОЈ СЕКТОРУ/УПРАВИ;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</a:t>
            </a:r>
            <a:r>
              <a:rPr lang="sr-Latn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BENCHMARKING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 У ЈАВНОЈМ СЕКТОРУ/УПРАВИ;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SCORECARD</a:t>
            </a:r>
            <a:r>
              <a:rPr lang="sr-Cyrl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МОДЕЛА У ЈАВНИМ ПРЕДУЗЕЋИМА.</a:t>
            </a:r>
          </a:p>
          <a:p>
            <a:endParaRPr lang="sr-Cyrl-R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456" y="447934"/>
            <a:ext cx="7022592" cy="3955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36" y="4453066"/>
            <a:ext cx="10058400" cy="1609344"/>
          </a:xfrm>
        </p:spPr>
        <p:txBody>
          <a:bodyPr/>
          <a:lstStyle/>
          <a:p>
            <a:pPr algn="ctr"/>
            <a:r>
              <a:rPr lang="sr-Cyrl-RS" dirty="0"/>
              <a:t>ХВАЛА НА ПАЖЊИ</a:t>
            </a:r>
            <a:r>
              <a:rPr lang="sr-Latn-R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2" y="5001706"/>
            <a:ext cx="10058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Cyrl-RS" sz="3200" dirty="0"/>
          </a:p>
          <a:p>
            <a:pPr marL="0" indent="0" algn="ctr">
              <a:buNone/>
            </a:pPr>
            <a:endParaRPr lang="en-US" sz="100" dirty="0">
              <a:hlinkClick r:id="rId3"/>
            </a:endParaRPr>
          </a:p>
          <a:p>
            <a:pPr marL="0" indent="0" algn="ctr">
              <a:buNone/>
            </a:pPr>
            <a:r>
              <a:rPr lang="sr-Latn-RS" dirty="0">
                <a:hlinkClick r:id="rId3"/>
              </a:rPr>
              <a:t>jovan.filipovic@fon.bg.ac.rs</a:t>
            </a:r>
            <a:endParaRPr lang="sr-Latn-RS" dirty="0"/>
          </a:p>
          <a:p>
            <a:pPr marL="0" indent="0" algn="ctr">
              <a:buNone/>
            </a:pPr>
            <a:r>
              <a:rPr lang="sr-Latn-RS" dirty="0">
                <a:hlinkClick r:id="rId4"/>
              </a:rPr>
              <a:t>jelena.ruso@fon.bg.ac.rs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16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468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Cambria</vt:lpstr>
      <vt:lpstr>Rockwell</vt:lpstr>
      <vt:lpstr>Rockwell Condensed</vt:lpstr>
      <vt:lpstr>Times New Roman</vt:lpstr>
      <vt:lpstr>Wingdings</vt:lpstr>
      <vt:lpstr>Wood Type</vt:lpstr>
      <vt:lpstr>Менаџмент квалитеta у јавном сектору</vt:lpstr>
      <vt:lpstr>Циљ предмета:   Пружити високо специјализована академска и стручна знања на нивоу разумевања, анализе, примене и критичког вредновања из области менаџмента квалитета и обезбеђивања квалитета у јавном сектору и управи. </vt:lpstr>
      <vt:lpstr>Садржај предмета</vt:lpstr>
      <vt:lpstr>Како се полаже испит?</vt:lpstr>
      <vt:lpstr>ПРЕДЛОГ ТЕМА ЗА СЕМИНАРСКИ РАД  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2022-12-12T09:52:19Z</dcterms:created>
  <dcterms:modified xsi:type="dcterms:W3CDTF">2025-06-06T07:32:54Z</dcterms:modified>
</cp:coreProperties>
</file>