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59" r:id="rId4"/>
    <p:sldId id="260" r:id="rId5"/>
    <p:sldId id="269" r:id="rId6"/>
    <p:sldId id="271" r:id="rId7"/>
    <p:sldId id="272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260"/>
            <p14:sldId id="269"/>
            <p14:sldId id="271"/>
            <p14:sldId id="272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F0FBE0-2E15-476C-B6B4-D0E205FA3264}" v="17" dt="2026-01-12T09:53:34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ona Živković" userId="b95f276aed83d799" providerId="LiveId" clId="{E24E9B23-041F-40B0-B882-2FD6EE24FADB}"/>
    <pc:docChg chg="undo custSel delSld modSld modSection">
      <pc:chgData name="Ivona Živković" userId="b95f276aed83d799" providerId="LiveId" clId="{E24E9B23-041F-40B0-B882-2FD6EE24FADB}" dt="2026-01-12T09:53:36.674" v="199" actId="6549"/>
      <pc:docMkLst>
        <pc:docMk/>
      </pc:docMkLst>
      <pc:sldChg chg="modSp mod">
        <pc:chgData name="Ivona Živković" userId="b95f276aed83d799" providerId="LiveId" clId="{E24E9B23-041F-40B0-B882-2FD6EE24FADB}" dt="2026-01-12T09:42:43.219" v="155" actId="20577"/>
        <pc:sldMkLst>
          <pc:docMk/>
          <pc:sldMk cId="1202406902" sldId="259"/>
        </pc:sldMkLst>
        <pc:spChg chg="mod">
          <ac:chgData name="Ivona Živković" userId="b95f276aed83d799" providerId="LiveId" clId="{E24E9B23-041F-40B0-B882-2FD6EE24FADB}" dt="2026-01-12T09:42:43.219" v="155" actId="20577"/>
          <ac:spMkLst>
            <pc:docMk/>
            <pc:sldMk cId="1202406902" sldId="259"/>
            <ac:spMk id="2" creationId="{00000000-0000-0000-0000-000000000000}"/>
          </ac:spMkLst>
        </pc:spChg>
      </pc:sldChg>
      <pc:sldChg chg="modSp mod">
        <pc:chgData name="Ivona Živković" userId="b95f276aed83d799" providerId="LiveId" clId="{E24E9B23-041F-40B0-B882-2FD6EE24FADB}" dt="2026-01-12T09:51:23.269" v="185" actId="6549"/>
        <pc:sldMkLst>
          <pc:docMk/>
          <pc:sldMk cId="1985281409" sldId="260"/>
        </pc:sldMkLst>
        <pc:spChg chg="mod">
          <ac:chgData name="Ivona Živković" userId="b95f276aed83d799" providerId="LiveId" clId="{E24E9B23-041F-40B0-B882-2FD6EE24FADB}" dt="2026-01-12T09:51:23.269" v="185" actId="6549"/>
          <ac:spMkLst>
            <pc:docMk/>
            <pc:sldMk cId="1985281409" sldId="260"/>
            <ac:spMk id="4" creationId="{00000000-0000-0000-0000-000000000000}"/>
          </ac:spMkLst>
        </pc:spChg>
      </pc:sldChg>
      <pc:sldChg chg="modSp mod">
        <pc:chgData name="Ivona Živković" userId="b95f276aed83d799" providerId="LiveId" clId="{E24E9B23-041F-40B0-B882-2FD6EE24FADB}" dt="2026-01-12T09:53:36.674" v="199" actId="6549"/>
        <pc:sldMkLst>
          <pc:docMk/>
          <pc:sldMk cId="1177700335" sldId="267"/>
        </pc:sldMkLst>
        <pc:spChg chg="mod">
          <ac:chgData name="Ivona Živković" userId="b95f276aed83d799" providerId="LiveId" clId="{E24E9B23-041F-40B0-B882-2FD6EE24FADB}" dt="2026-01-12T09:53:21.977" v="196" actId="27636"/>
          <ac:spMkLst>
            <pc:docMk/>
            <pc:sldMk cId="1177700335" sldId="267"/>
            <ac:spMk id="2" creationId="{00000000-0000-0000-0000-000000000000}"/>
          </ac:spMkLst>
        </pc:spChg>
        <pc:spChg chg="mod">
          <ac:chgData name="Ivona Živković" userId="b95f276aed83d799" providerId="LiveId" clId="{E24E9B23-041F-40B0-B882-2FD6EE24FADB}" dt="2026-01-12T09:53:36.674" v="199" actId="6549"/>
          <ac:spMkLst>
            <pc:docMk/>
            <pc:sldMk cId="1177700335" sldId="267"/>
            <ac:spMk id="3" creationId="{00000000-0000-0000-0000-000000000000}"/>
          </ac:spMkLst>
        </pc:spChg>
      </pc:sldChg>
      <pc:sldChg chg="modSp mod">
        <pc:chgData name="Ivona Živković" userId="b95f276aed83d799" providerId="LiveId" clId="{E24E9B23-041F-40B0-B882-2FD6EE24FADB}" dt="2026-01-12T09:40:38.977" v="82" actId="20577"/>
        <pc:sldMkLst>
          <pc:docMk/>
          <pc:sldMk cId="2189068130" sldId="268"/>
        </pc:sldMkLst>
        <pc:spChg chg="mod">
          <ac:chgData name="Ivona Živković" userId="b95f276aed83d799" providerId="LiveId" clId="{E24E9B23-041F-40B0-B882-2FD6EE24FADB}" dt="2026-01-12T09:40:25.936" v="57" actId="20577"/>
          <ac:spMkLst>
            <pc:docMk/>
            <pc:sldMk cId="2189068130" sldId="268"/>
            <ac:spMk id="2" creationId="{5BB0D758-0956-C490-9DCF-328A40CFADEF}"/>
          </ac:spMkLst>
        </pc:spChg>
        <pc:spChg chg="mod">
          <ac:chgData name="Ivona Živković" userId="b95f276aed83d799" providerId="LiveId" clId="{E24E9B23-041F-40B0-B882-2FD6EE24FADB}" dt="2026-01-12T09:40:38.977" v="82" actId="20577"/>
          <ac:spMkLst>
            <pc:docMk/>
            <pc:sldMk cId="2189068130" sldId="268"/>
            <ac:spMk id="3" creationId="{79C9AD79-D0C3-EB40-6639-0474B94261F5}"/>
          </ac:spMkLst>
        </pc:spChg>
      </pc:sldChg>
      <pc:sldChg chg="modSp mod">
        <pc:chgData name="Ivona Živković" userId="b95f276aed83d799" providerId="LiveId" clId="{E24E9B23-041F-40B0-B882-2FD6EE24FADB}" dt="2026-01-12T09:52:55.919" v="192" actId="404"/>
        <pc:sldMkLst>
          <pc:docMk/>
          <pc:sldMk cId="1985281409" sldId="269"/>
        </pc:sldMkLst>
        <pc:spChg chg="mod">
          <ac:chgData name="Ivona Živković" userId="b95f276aed83d799" providerId="LiveId" clId="{E24E9B23-041F-40B0-B882-2FD6EE24FADB}" dt="2026-01-12T09:52:55.919" v="192" actId="404"/>
          <ac:spMkLst>
            <pc:docMk/>
            <pc:sldMk cId="1985281409" sldId="269"/>
            <ac:spMk id="4" creationId="{00000000-0000-0000-0000-000000000000}"/>
          </ac:spMkLst>
        </pc:spChg>
      </pc:sldChg>
      <pc:sldChg chg="modSp mod">
        <pc:chgData name="Ivona Živković" userId="b95f276aed83d799" providerId="LiveId" clId="{E24E9B23-041F-40B0-B882-2FD6EE24FADB}" dt="2026-01-12T09:53:00.254" v="193" actId="108"/>
        <pc:sldMkLst>
          <pc:docMk/>
          <pc:sldMk cId="1985281409" sldId="271"/>
        </pc:sldMkLst>
        <pc:spChg chg="mod">
          <ac:chgData name="Ivona Živković" userId="b95f276aed83d799" providerId="LiveId" clId="{E24E9B23-041F-40B0-B882-2FD6EE24FADB}" dt="2026-01-12T09:53:00.254" v="193" actId="108"/>
          <ac:spMkLst>
            <pc:docMk/>
            <pc:sldMk cId="1985281409" sldId="271"/>
            <ac:spMk id="6" creationId="{00000000-0000-0000-0000-000000000000}"/>
          </ac:spMkLst>
        </pc:spChg>
      </pc:sldChg>
      <pc:sldChg chg="modSp mod">
        <pc:chgData name="Ivona Živković" userId="b95f276aed83d799" providerId="LiveId" clId="{E24E9B23-041F-40B0-B882-2FD6EE24FADB}" dt="2026-01-12T09:53:05.492" v="194" actId="108"/>
        <pc:sldMkLst>
          <pc:docMk/>
          <pc:sldMk cId="1985281409" sldId="272"/>
        </pc:sldMkLst>
        <pc:spChg chg="mod">
          <ac:chgData name="Ivona Živković" userId="b95f276aed83d799" providerId="LiveId" clId="{E24E9B23-041F-40B0-B882-2FD6EE24FADB}" dt="2026-01-12T09:53:05.492" v="194" actId="108"/>
          <ac:spMkLst>
            <pc:docMk/>
            <pc:sldMk cId="1985281409" sldId="272"/>
            <ac:spMk id="6" creationId="{00000000-0000-0000-0000-000000000000}"/>
          </ac:spMkLst>
        </pc:spChg>
      </pc:sldChg>
      <pc:sldChg chg="del">
        <pc:chgData name="Ivona Živković" userId="b95f276aed83d799" providerId="LiveId" clId="{E24E9B23-041F-40B0-B882-2FD6EE24FADB}" dt="2026-01-12T09:44:21.225" v="170" actId="2696"/>
        <pc:sldMkLst>
          <pc:docMk/>
          <pc:sldMk cId="474484081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12/01/2026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3400" b="1" dirty="0"/>
              <a:t>Менаџерски приступ пословној етици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/>
              <a:t>Катедра за менаџмент људских ресурса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dirty="0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</a:t>
            </a:r>
            <a:r>
              <a:rPr lang="sr-Cyrl-RS" sz="2000" dirty="0"/>
              <a:t>Ђорђе Кривокапић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Е-маил: </a:t>
            </a:r>
            <a:r>
              <a:rPr lang="sr-Latn-RS" sz="1400" dirty="0"/>
              <a:t>djordje.krivokapic@fon.bg.ac.rs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</a:t>
            </a:r>
            <a:r>
              <a:rPr lang="sr-Latn-RS" sz="1400" dirty="0"/>
              <a:t> 106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Ивона Живковић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Е-маил: </a:t>
            </a:r>
            <a:r>
              <a:rPr lang="sr-Latn-RS" sz="1400" dirty="0"/>
              <a:t>ivona.zivkovic@fon.bg.ac.rs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</a:t>
            </a:r>
            <a:r>
              <a:rPr lang="sr-Latn-RS" sz="1400" dirty="0"/>
              <a:t> </a:t>
            </a:r>
            <a:r>
              <a:rPr lang="sr-Cyrl-RS" sz="1400" dirty="0"/>
              <a:t>202</a:t>
            </a:r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Циљ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6121" y="1625181"/>
            <a:ext cx="102012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spcBef>
                <a:spcPts val="600"/>
              </a:spcBef>
              <a:buBlip>
                <a:blip r:embed="rId2"/>
              </a:buBlip>
            </a:pPr>
            <a:r>
              <a:rPr lang="ru-RU" sz="2200" dirty="0">
                <a:sym typeface="Roboto Medium"/>
              </a:rPr>
              <a:t>Оспособљавање за решавање етичких дилема у оквиру пословања, предузетништва и менаџмента.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390650"/>
            <a:ext cx="10201275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spcBef>
                <a:spcPts val="600"/>
              </a:spcBef>
              <a:buClr>
                <a:schemeClr val="dk1"/>
              </a:buClr>
              <a:buSzPts val="1100"/>
              <a:buBlip>
                <a:blip r:embed="rId2"/>
              </a:buBlip>
            </a:pPr>
            <a:r>
              <a:rPr lang="ru-RU" sz="2000" dirty="0"/>
              <a:t>Примена етичких теорија у процесима решавања етичих дилема у пословању; </a:t>
            </a:r>
          </a:p>
          <a:p>
            <a:pPr lvl="0" indent="-342900">
              <a:spcBef>
                <a:spcPts val="600"/>
              </a:spcBef>
              <a:buClr>
                <a:schemeClr val="dk1"/>
              </a:buClr>
              <a:buSzPts val="1100"/>
              <a:buBlip>
                <a:blip r:embed="rId2"/>
              </a:buBlip>
            </a:pPr>
            <a:r>
              <a:rPr lang="ru-RU" sz="2000" dirty="0"/>
              <a:t>Препознавање етичких ризика и процена последица неетичког понашања; </a:t>
            </a:r>
          </a:p>
          <a:p>
            <a:pPr lvl="0" indent="-342900">
              <a:spcBef>
                <a:spcPts val="600"/>
              </a:spcBef>
              <a:buClr>
                <a:schemeClr val="dk1"/>
              </a:buClr>
              <a:buSzPts val="1100"/>
              <a:buBlip>
                <a:blip r:embed="rId2"/>
              </a:buBlip>
            </a:pPr>
            <a:r>
              <a:rPr lang="ru-RU" sz="2000" dirty="0"/>
              <a:t>Развијање процедура за разрешавање етичких дилема; </a:t>
            </a:r>
          </a:p>
          <a:p>
            <a:pPr lvl="0" indent="-342900">
              <a:spcBef>
                <a:spcPts val="600"/>
              </a:spcBef>
              <a:buClr>
                <a:schemeClr val="dk1"/>
              </a:buClr>
              <a:buSzPts val="1100"/>
              <a:buBlip>
                <a:blip r:embed="rId2"/>
              </a:buBlip>
            </a:pPr>
            <a:r>
              <a:rPr lang="ru-RU" sz="2000" dirty="0"/>
              <a:t>Разликовање етичких теорија, њихових предности и мана приликом примене у пословању; </a:t>
            </a:r>
          </a:p>
          <a:p>
            <a:pPr lvl="0" indent="-342900">
              <a:spcBef>
                <a:spcPts val="600"/>
              </a:spcBef>
              <a:buClr>
                <a:schemeClr val="dk1"/>
              </a:buClr>
              <a:buSzPts val="1100"/>
              <a:buBlip>
                <a:blip r:embed="rId2"/>
              </a:buBlip>
            </a:pPr>
            <a:r>
              <a:rPr lang="ru-RU" sz="2000" dirty="0"/>
              <a:t>Примена етичких теорија приликом одлучивања у различитим сферама пословања.</a:t>
            </a:r>
          </a:p>
          <a:p>
            <a:pPr lvl="0" indent="-342900">
              <a:spcBef>
                <a:spcPts val="600"/>
              </a:spcBef>
              <a:buClr>
                <a:schemeClr val="dk1"/>
              </a:buClr>
              <a:buSzPts val="1100"/>
              <a:buBlip>
                <a:blip r:embed="rId2"/>
              </a:buBlip>
            </a:pPr>
            <a:r>
              <a:rPr lang="ru-RU" sz="2000" dirty="0"/>
              <a:t>Надзор у радном окружењу;</a:t>
            </a:r>
          </a:p>
          <a:p>
            <a:pPr lvl="0" indent="-342900">
              <a:spcBef>
                <a:spcPts val="600"/>
              </a:spcBef>
              <a:buClr>
                <a:schemeClr val="dk1"/>
              </a:buClr>
              <a:buSzPts val="1100"/>
              <a:buBlip>
                <a:blip r:embed="rId2"/>
              </a:buBlip>
            </a:pPr>
            <a:r>
              <a:rPr lang="ru-RU" sz="2000" dirty="0"/>
              <a:t>Употреба АИ система и напредних технологија у организацији;</a:t>
            </a:r>
          </a:p>
          <a:p>
            <a:pPr lvl="0" indent="-342900">
              <a:spcBef>
                <a:spcPts val="600"/>
              </a:spcBef>
              <a:buClr>
                <a:schemeClr val="dk1"/>
              </a:buClr>
              <a:buSzPts val="1100"/>
              <a:buBlip>
                <a:blip r:embed="rId2"/>
              </a:buBlip>
            </a:pPr>
            <a:r>
              <a:rPr lang="ru-RU" sz="2000" dirty="0"/>
              <a:t>Проблематизација рансомwаре напада, њихов утицај на различите индустрије и етичке дилеме плаћања рансома; итд.</a:t>
            </a:r>
            <a:endParaRPr lang="en-US" sz="2000" dirty="0">
              <a:sym typeface="Roboto"/>
            </a:endParaRPr>
          </a:p>
          <a:p>
            <a:pPr marL="457200" lvl="0" indent="-298450" algn="just">
              <a:buClr>
                <a:schemeClr val="dk1"/>
              </a:buClr>
              <a:buSzPts val="1100"/>
              <a:buFont typeface="Roboto"/>
              <a:buChar char="●"/>
            </a:pPr>
            <a:endParaRPr lang="en-US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полагања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indent="-342900">
              <a:spcBef>
                <a:spcPts val="600"/>
              </a:spcBef>
              <a:buClr>
                <a:schemeClr val="dk1"/>
              </a:buClr>
              <a:buSzPts val="1100"/>
              <a:buBlip>
                <a:blip r:embed="rId2"/>
              </a:buBlip>
              <a:defRPr/>
            </a:pPr>
            <a:r>
              <a:rPr lang="ru-RU" sz="2000" dirty="0"/>
              <a:t>Усмена одбрана студије случаја на договорену тему.</a:t>
            </a:r>
            <a:endParaRPr lang="sr-Latn-CS" sz="2000" dirty="0"/>
          </a:p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marL="800100" lvl="1" indent="-342900">
              <a:defRPr/>
            </a:pPr>
            <a:r>
              <a:rPr lang="ru-RU" sz="2400" dirty="0">
                <a:cs typeface="Arial" charset="0"/>
              </a:rPr>
              <a:t>Обавезна:</a:t>
            </a:r>
          </a:p>
          <a:p>
            <a:pPr marL="800100" lvl="1" indent="-342900">
              <a:defRPr/>
            </a:pPr>
            <a:endParaRPr lang="ru-RU" sz="2400" dirty="0">
              <a:cs typeface="Arial" charset="0"/>
            </a:endParaRPr>
          </a:p>
          <a:p>
            <a:pPr marL="0" lvl="1" indent="-342900">
              <a:spcBef>
                <a:spcPts val="600"/>
              </a:spcBef>
              <a:buClr>
                <a:schemeClr val="dk1"/>
              </a:buClr>
              <a:buSzPts val="1100"/>
              <a:buBlip>
                <a:blip r:embed="rId2"/>
              </a:buBlip>
              <a:defRPr/>
            </a:pPr>
            <a:r>
              <a:rPr lang="ru-RU" sz="2000" dirty="0">
                <a:sym typeface="Roboto"/>
              </a:rPr>
              <a:t>Ди Џорџ, Р.Т. (2003). Пословна етика. Филип Вишњић, Београд.</a:t>
            </a: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4000" b="1" dirty="0"/>
              <a:t>Менаџерски приступ пословној етици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/>
              <a:t>Катедра за менаџмент људских ресурса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905DB47-EF69-4A03-8F10-3D78A7D577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00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203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Montserrat Medium</vt:lpstr>
      <vt:lpstr>Montserrat SemiBold</vt:lpstr>
      <vt:lpstr>Roboto</vt:lpstr>
      <vt:lpstr>Roboto Medium</vt:lpstr>
      <vt:lpstr>Office Theme</vt:lpstr>
      <vt:lpstr>PowerPoint Presentation</vt:lpstr>
      <vt:lpstr>Менаџерски приступ пословној етици</vt:lpstr>
      <vt:lpstr>Наставници и сарадници</vt:lpstr>
      <vt:lpstr>Циљ предмета</vt:lpstr>
      <vt:lpstr>Садржај предмета</vt:lpstr>
      <vt:lpstr>Начин полагања предмета</vt:lpstr>
      <vt:lpstr>Литература</vt:lpstr>
      <vt:lpstr>Менаџерски приступ пословној етици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Ivona Živković</cp:lastModifiedBy>
  <cp:revision>78</cp:revision>
  <dcterms:created xsi:type="dcterms:W3CDTF">2022-10-16T13:21:43Z</dcterms:created>
  <dcterms:modified xsi:type="dcterms:W3CDTF">2026-01-12T09:53:41Z</dcterms:modified>
</cp:coreProperties>
</file>