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>
        <p:scale>
          <a:sx n="125" d="100"/>
          <a:sy n="125" d="100"/>
        </p:scale>
        <p:origin x="-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 smtClean="0"/>
              <a:t>МАРКЕТИНГ</a:t>
            </a:r>
            <a:r>
              <a:rPr lang="sr-Latn-RS" sz="3400" b="1" dirty="0" smtClean="0"/>
              <a:t> </a:t>
            </a:r>
            <a:r>
              <a:rPr lang="sr-Cyrl-RS" sz="3400" b="1" dirty="0" smtClean="0"/>
              <a:t>ИСТРАЖИВАЊЕ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маркетинг менаџмент и односе с јавношћу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 smtClean="0"/>
              <a:t>Пр</a:t>
            </a:r>
            <a:r>
              <a:rPr lang="en-US" sz="2000" dirty="0" smtClean="0"/>
              <a:t>o</a:t>
            </a:r>
            <a:r>
              <a:rPr lang="sr-Cyrl-CS" sz="2000" dirty="0" smtClean="0"/>
              <a:t>ф. др </a:t>
            </a:r>
            <a:r>
              <a:rPr lang="sr-Cyrl-RS" sz="2000" dirty="0" smtClean="0"/>
              <a:t>Јованка Вукмировић</a:t>
            </a:r>
            <a:endParaRPr lang="sr-Cyrl-C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 smtClean="0"/>
              <a:t>	Е-маил: </a:t>
            </a:r>
            <a:r>
              <a:rPr lang="en-US" sz="2000" dirty="0" err="1" smtClean="0"/>
              <a:t>jovanka.vukmirovi</a:t>
            </a:r>
            <a:r>
              <a:rPr lang="sr-Latn-RS" sz="2000" dirty="0" err="1" smtClean="0"/>
              <a:t>ć</a:t>
            </a:r>
            <a:r>
              <a:rPr lang="sr-Latn-RS" sz="2000" dirty="0" err="1" smtClean="0"/>
              <a:t>@fon.bg.ac.rs</a:t>
            </a:r>
            <a:endParaRPr lang="sr-Cyrl-CS" sz="2000" dirty="0" smtClean="0"/>
          </a:p>
          <a:p>
            <a:pPr>
              <a:buFont typeface="Arial" pitchFamily="34" charset="0"/>
              <a:buChar char="•"/>
            </a:pPr>
            <a:r>
              <a:rPr lang="sr-Cyrl-CS" sz="2000" dirty="0" smtClean="0"/>
              <a:t>Проф. др Велимир </a:t>
            </a:r>
            <a:r>
              <a:rPr lang="sr-Cyrl-CS" sz="2000" dirty="0" err="1" smtClean="0"/>
              <a:t>Штављанин	</a:t>
            </a:r>
            <a:r>
              <a:rPr lang="sr-Cyrl-CS" sz="2000" dirty="0" smtClean="0"/>
              <a:t/>
            </a:r>
            <a:br>
              <a:rPr lang="sr-Cyrl-CS" sz="2000" dirty="0" smtClean="0"/>
            </a:br>
            <a:r>
              <a:rPr lang="sr-Cyrl-CS" sz="2000" dirty="0" smtClean="0"/>
              <a:t>Е-маил: </a:t>
            </a:r>
            <a:r>
              <a:rPr lang="sr-Latn-RS" sz="2000" dirty="0" err="1" smtClean="0"/>
              <a:t>velimir.stavljanin@fon.bg.ac.rs</a:t>
            </a:r>
            <a:r>
              <a:rPr lang="sr-Latn-RS" sz="2000" dirty="0" smtClean="0"/>
              <a:t> </a:t>
            </a:r>
            <a:endParaRPr lang="sr-Cyrl-CS" sz="2000" dirty="0"/>
          </a:p>
          <a:p>
            <a:pPr>
              <a:buFont typeface="Arial" pitchFamily="34" charset="0"/>
              <a:buChar char="•"/>
            </a:pPr>
            <a:r>
              <a:rPr lang="sr-Cyrl-CS" sz="2000" dirty="0" smtClean="0"/>
              <a:t>Проф. др Милан </a:t>
            </a:r>
            <a:r>
              <a:rPr lang="sr-Cyrl-CS" sz="2000" dirty="0" err="1" smtClean="0"/>
              <a:t>Окановић</a:t>
            </a:r>
            <a:r>
              <a:rPr lang="sr-Cyrl-CS" sz="2000" dirty="0" smtClean="0"/>
              <a:t/>
            </a:r>
            <a:br>
              <a:rPr lang="sr-Cyrl-CS" sz="2000" dirty="0" smtClean="0"/>
            </a:br>
            <a:r>
              <a:rPr lang="sr-Cyrl-CS" sz="2000" dirty="0" smtClean="0"/>
              <a:t>Е-маил: </a:t>
            </a:r>
            <a:r>
              <a:rPr lang="sr-Latn-RS" sz="2000" dirty="0" err="1" smtClean="0"/>
              <a:t>okanovic.milan@fon.bg.ac.rs</a:t>
            </a:r>
            <a:r>
              <a:rPr lang="sr-Latn-RS" sz="2000" dirty="0" smtClean="0"/>
              <a:t> </a:t>
            </a:r>
            <a:endParaRPr lang="sr-Cyrl-CS" sz="2000" dirty="0" smtClean="0"/>
          </a:p>
          <a:p>
            <a:pPr>
              <a:spcBef>
                <a:spcPts val="0"/>
              </a:spcBef>
              <a:buNone/>
            </a:pPr>
            <a:r>
              <a:rPr lang="sr-Cyrl-CS" sz="20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/>
              <a:t>Гости </a:t>
            </a:r>
            <a:r>
              <a:rPr lang="sr-Cyrl-RS" sz="2000" dirty="0" smtClean="0"/>
              <a:t>предавачи</a:t>
            </a:r>
            <a:r>
              <a:rPr lang="sr-Latn-RS" sz="2000" dirty="0"/>
              <a:t> </a:t>
            </a:r>
            <a:r>
              <a:rPr lang="sr-Latn-RS" sz="2000" dirty="0" smtClean="0"/>
              <a:t>– </a:t>
            </a:r>
            <a:r>
              <a:rPr lang="sr-Cyrl-RS" sz="2000" dirty="0" smtClean="0"/>
              <a:t>експерти </a:t>
            </a:r>
            <a:r>
              <a:rPr lang="sr-Cyrl-RS" sz="2000" smtClean="0"/>
              <a:t>из области  </a:t>
            </a:r>
            <a:endParaRPr lang="sr-Cyrl-R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Ангажовани наставници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dirty="0" smtClean="0"/>
              <a:t> </a:t>
            </a:r>
            <a:r>
              <a:rPr lang="ru-RU" sz="2200" dirty="0" smtClean="0"/>
              <a:t>Стицање </a:t>
            </a:r>
            <a:r>
              <a:rPr lang="ru-RU" sz="2200" dirty="0"/>
              <a:t>теоријских и практичних знања и вештина из области </a:t>
            </a:r>
            <a:r>
              <a:rPr lang="ru-RU" sz="2200" dirty="0" smtClean="0"/>
              <a:t>маркетинг истраживања </a:t>
            </a:r>
            <a:r>
              <a:rPr lang="sr-Cyrl-RS" sz="2200" dirty="0" smtClean="0"/>
              <a:t>као </a:t>
            </a:r>
            <a:r>
              <a:rPr lang="sr-Cyrl-RS" sz="2200" dirty="0"/>
              <a:t>и улогом и значајем резултата истраживања у процесу доношења пословних одлука. </a:t>
            </a:r>
            <a:endParaRPr lang="sr-Cyrl-RS" sz="2200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sr-Cyrl-RS" sz="2200" dirty="0" smtClean="0"/>
              <a:t>Фокус је на разумевању процеса квалитативних и квантитативних метода  </a:t>
            </a:r>
            <a:r>
              <a:rPr lang="sr-Cyrl-RS" sz="2200" dirty="0"/>
              <a:t>истраживања са посебним освртом на унапређења методологије генерисања, сакупљања и обраде података употребом савремених информационо – комуникационих </a:t>
            </a:r>
            <a:r>
              <a:rPr lang="sr-Cyrl-RS" sz="2200" dirty="0" smtClean="0"/>
              <a:t>решења</a:t>
            </a:r>
            <a:r>
              <a:rPr lang="sr-Cyrl-RS" sz="2200" dirty="0"/>
              <a:t>.</a:t>
            </a:r>
            <a:endParaRPr lang="ru-RU" sz="22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Cyrl-RS" sz="2200" dirty="0" smtClean="0"/>
              <a:t>Поред тога, циљ је стицање увида у етичке кодексе и професионалне стандарде као примена стечених знања у решавању стварних маркетиншких изазова у функцији доприноса успешности и конкурентности компанија у амбијенту савременог пословног окружења.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" y="1283968"/>
            <a:ext cx="109880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Истраживања маркетинга која обухватају истраживања тржишта, медија и јавног мњења;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Истраживања елемената маркетинг микса;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Планирање и одлучивање на бази поузданих и правовремених резултата маркетинг истраживања;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Класификација и </a:t>
            </a:r>
            <a:r>
              <a:rPr lang="sr-Cyrl-RS" dirty="0" err="1"/>
              <a:t>мултидисциплинарност</a:t>
            </a:r>
            <a:r>
              <a:rPr lang="sr-Cyrl-RS" dirty="0"/>
              <a:t> у области</a:t>
            </a:r>
            <a:r>
              <a:rPr lang="sr-Latn-RS" dirty="0"/>
              <a:t>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Секундарни извори података, улога и значај у разумевању маркетиншког окружења;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Методе примарних истраживања, улога и значај за компаније које их иницирају и реализују;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Квантитативне методе истраживања (попис, анкета, тестирање, експерименти);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Квалитативне методе истраживања (фокус групе, дубински интервју, </a:t>
            </a:r>
            <a:r>
              <a:rPr lang="sr-Cyrl-RS" dirty="0" err="1"/>
              <a:t>пројекционе</a:t>
            </a:r>
            <a:r>
              <a:rPr lang="sr-Cyrl-RS" dirty="0"/>
              <a:t> технике);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Извори података </a:t>
            </a:r>
            <a:r>
              <a:rPr lang="sr-Cyrl-RS" dirty="0"/>
              <a:t>и </a:t>
            </a:r>
            <a:r>
              <a:rPr lang="sr-Cyrl-RS" dirty="0" err="1"/>
              <a:t>узорковањ</a:t>
            </a:r>
            <a:r>
              <a:rPr lang="sr-Latn-RS" dirty="0"/>
              <a:t>e</a:t>
            </a:r>
            <a:r>
              <a:rPr lang="sr-Cyrl-RS" dirty="0"/>
              <a:t>;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Технике прикупљања података (</a:t>
            </a:r>
            <a:r>
              <a:rPr lang="sr-Cyrl-RS" dirty="0" err="1"/>
              <a:t>теренск</a:t>
            </a:r>
            <a:r>
              <a:rPr lang="sr-Latn-RS" dirty="0"/>
              <a:t>e</a:t>
            </a:r>
            <a:r>
              <a:rPr lang="sr-Cyrl-RS" dirty="0"/>
              <a:t>, </a:t>
            </a:r>
            <a:r>
              <a:rPr lang="sr-Cyrl-RS" dirty="0" err="1"/>
              <a:t>телефонск</a:t>
            </a:r>
            <a:r>
              <a:rPr lang="sr-Latn-RS" dirty="0"/>
              <a:t>e, </a:t>
            </a:r>
            <a:r>
              <a:rPr lang="sr-Latn-RS" dirty="0" err="1"/>
              <a:t>online</a:t>
            </a:r>
            <a:r>
              <a:rPr lang="sr-Latn-RS" dirty="0"/>
              <a:t>)</a:t>
            </a:r>
            <a:r>
              <a:rPr lang="sr-Cyrl-RS" dirty="0"/>
              <a:t>;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/>
              <a:t>Обрада података, дескрипција </a:t>
            </a:r>
            <a:r>
              <a:rPr lang="sr-Cyrl-RS" dirty="0"/>
              <a:t>и интерпретација резултата истраживања у функцији маркетинг менаџмента;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Интегрисани приступ истраживању, веза између маркетинг </a:t>
            </a:r>
            <a:r>
              <a:rPr lang="sr-Cyrl-RS" dirty="0" err="1"/>
              <a:t>ижењеринга</a:t>
            </a:r>
            <a:r>
              <a:rPr lang="sr-Cyrl-RS" dirty="0"/>
              <a:t> и савременог пословања;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Маркетинг информациони систем и унапређења које долазе применом савремених ИКТ решења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/>
              <a:t>Улога ИКТ и савремени трендови у маркетинг истраживањима са посебним освртом на </a:t>
            </a:r>
            <a:r>
              <a:rPr lang="sr-Cyrl-RS" dirty="0" err="1" smtClean="0"/>
              <a:t>неуронауке</a:t>
            </a:r>
            <a:r>
              <a:rPr lang="sr-Cyrl-RS" dirty="0" smtClean="0"/>
              <a:t> и </a:t>
            </a:r>
            <a:r>
              <a:rPr lang="en-US" dirty="0" err="1"/>
              <a:t>BigData</a:t>
            </a:r>
            <a:r>
              <a:rPr lang="en-US" dirty="0"/>
              <a:t> </a:t>
            </a:r>
            <a:r>
              <a:rPr lang="sr-Cyrl-RS" dirty="0"/>
              <a:t>технологију.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437290"/>
            <a:ext cx="91440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Пројектни рад: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50</a:t>
            </a:r>
            <a:endParaRPr lang="sr-Latn-C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Усмени испит или тест</a:t>
            </a:r>
            <a:r>
              <a:rPr lang="sr-Latn-CS" sz="2400" dirty="0">
                <a:cs typeface="Arial" charset="0"/>
              </a:rPr>
              <a:t>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50</a:t>
            </a:r>
            <a:endParaRPr lang="sr-Cyrl-RS" dirty="0">
              <a:solidFill>
                <a:srgbClr val="C00000"/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>
                <a:cs typeface="Arial" charset="0"/>
              </a:rPr>
              <a:t>Укупно: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100</a:t>
            </a:r>
            <a:endParaRPr lang="sr-Latn-C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8282940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lvl="1">
              <a:defRPr/>
            </a:pPr>
            <a:r>
              <a:rPr lang="sr-Cyrl-RS" sz="2400" dirty="0" smtClean="0"/>
              <a:t>Вукмировић</a:t>
            </a:r>
            <a:r>
              <a:rPr lang="sr-Cyrl-RS" sz="2400" dirty="0"/>
              <a:t>, Ј., Вукмировић, Д., Маркетинг истраживање, </a:t>
            </a:r>
            <a:r>
              <a:rPr lang="sr-Cyrl-RS" sz="2400" dirty="0" smtClean="0"/>
              <a:t>2024.</a:t>
            </a:r>
          </a:p>
          <a:p>
            <a:pPr lvl="1">
              <a:defRPr/>
            </a:pPr>
            <a:endParaRPr lang="sr-Cyrl-RS" sz="2400" dirty="0">
              <a:cs typeface="Arial" charset="0"/>
            </a:endParaRPr>
          </a:p>
          <a:p>
            <a:pPr lvl="1">
              <a:defRPr/>
            </a:pPr>
            <a:r>
              <a:rPr lang="sr-Cyrl-RS" sz="2400" dirty="0"/>
              <a:t>Филип </a:t>
            </a:r>
            <a:r>
              <a:rPr lang="sr-Cyrl-RS" sz="2400" dirty="0" err="1"/>
              <a:t>Котлер</a:t>
            </a:r>
            <a:r>
              <a:rPr lang="sr-Cyrl-RS" sz="2400" dirty="0"/>
              <a:t>, </a:t>
            </a:r>
            <a:r>
              <a:rPr lang="sr-Cyrl-RS" sz="2400" dirty="0" smtClean="0"/>
              <a:t>Маркетинг менаџмент, 2017.</a:t>
            </a:r>
          </a:p>
          <a:p>
            <a:pPr lvl="1">
              <a:defRPr/>
            </a:pPr>
            <a:endParaRPr lang="sr-Cyrl-RS" sz="2400" dirty="0">
              <a:cs typeface="Arial" charset="0"/>
            </a:endParaRPr>
          </a:p>
          <a:p>
            <a:pPr lvl="1">
              <a:defRPr/>
            </a:pPr>
            <a:r>
              <a:rPr lang="ru-RU" sz="2400" dirty="0">
                <a:cs typeface="Arial" charset="0"/>
              </a:rPr>
              <a:t>Костић-Станковић, М., Филиповић, В.,Штављанин, В. </a:t>
            </a:r>
            <a:r>
              <a:rPr lang="ru-RU" sz="2400" dirty="0" smtClean="0">
                <a:cs typeface="Arial" charset="0"/>
              </a:rPr>
              <a:t>Маркетинг, 2024</a:t>
            </a:r>
            <a:r>
              <a:rPr lang="ru-RU" sz="2400" dirty="0">
                <a:cs typeface="Arial" charset="0"/>
              </a:rPr>
              <a:t>.</a:t>
            </a:r>
          </a:p>
          <a:p>
            <a:pPr lvl="1">
              <a:defRPr/>
            </a:pPr>
            <a:endParaRPr lang="ru-RU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/>
              <a:t>МАРКЕТИНГ ИСТРАЖИВАЊЕ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Катедра за маркетинг менаџмент и односе с јавношћу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342</Words>
  <Application>Microsoft Office PowerPoint</Application>
  <PresentationFormat>Prilagođavanje</PresentationFormat>
  <Paragraphs>50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PowerPoint prezentacija</vt:lpstr>
      <vt:lpstr>МАРКЕТИНГ ИСТРАЖИВАЊЕ</vt:lpstr>
      <vt:lpstr>Ангажовани наставници</vt:lpstr>
      <vt:lpstr>Циљ предмета</vt:lpstr>
      <vt:lpstr>Садржај предмета</vt:lpstr>
      <vt:lpstr>Начин полагања предмета</vt:lpstr>
      <vt:lpstr>Литература</vt:lpstr>
      <vt:lpstr>МАРКЕТИНГ ИСТРАЖИВАЊЕ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FON blokada</cp:lastModifiedBy>
  <cp:revision>90</cp:revision>
  <dcterms:created xsi:type="dcterms:W3CDTF">2022-10-16T13:21:43Z</dcterms:created>
  <dcterms:modified xsi:type="dcterms:W3CDTF">2026-01-14T01:16:06Z</dcterms:modified>
</cp:coreProperties>
</file>