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73" r:id="rId5"/>
    <p:sldId id="268" r:id="rId6"/>
    <p:sldId id="269" r:id="rId7"/>
    <p:sldId id="285" r:id="rId8"/>
    <p:sldId id="286" r:id="rId9"/>
    <p:sldId id="270" r:id="rId10"/>
    <p:sldId id="287" r:id="rId11"/>
    <p:sldId id="28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60"/>
            <p14:sldId id="273"/>
            <p14:sldId id="268"/>
            <p14:sldId id="269"/>
            <p14:sldId id="285"/>
            <p14:sldId id="286"/>
            <p14:sldId id="270"/>
            <p14:sldId id="287"/>
            <p14:sldId id="28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F2D"/>
    <a:srgbClr val="E4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lena.andjelkovic.labrovic@fon.bg.ac.rs" TargetMode="External"/><Relationship Id="rId2" Type="http://schemas.openxmlformats.org/officeDocument/2006/relationships/hyperlink" Target="mailto:milan.stanojevic@fon.bg.ac.r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vona.zivkovic@fon.bg.ac.rs" TargetMode="External"/><Relationship Id="rId4" Type="http://schemas.openxmlformats.org/officeDocument/2006/relationships/hyperlink" Target="mailto:nikola.petrovic@fon.bg.ac.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pastyle.apa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5446D-4926-BF97-44E9-66F093441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2000" dirty="0"/>
              <a:t>За сва питања стојимо вам на располагању на </a:t>
            </a:r>
            <a:r>
              <a:rPr lang="sr-Latn-RS" sz="2000" i="1" dirty="0"/>
              <a:t>Teams</a:t>
            </a:r>
            <a:r>
              <a:rPr lang="sr-Latn-RS" sz="2000" dirty="0"/>
              <a:t>-</a:t>
            </a:r>
            <a:r>
              <a:rPr lang="sr-Cyrl-RS" sz="2000" dirty="0"/>
              <a:t>у</a:t>
            </a:r>
            <a:r>
              <a:rPr lang="sr-Latn-RS" sz="2000" dirty="0"/>
              <a:t>, </a:t>
            </a:r>
            <a:r>
              <a:rPr lang="sr-Cyrl-RS" sz="2000" dirty="0"/>
              <a:t>путем мејла или лично</a:t>
            </a:r>
            <a:r>
              <a:rPr lang="en-GB" sz="2000" dirty="0"/>
              <a:t>.</a:t>
            </a:r>
            <a:endParaRPr lang="sr-Cyrl-RS" sz="20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F40564-7954-0DBD-A001-EA1F54318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Контакт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02F18-9602-C745-2075-37639F536F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13CA9-69EF-7703-86A7-F23DA376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19C5-2EF2-A511-98A4-B7DAB8F56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МЕЂУНАРОДНИ МЕНАЏМЕНТ ЉУДСКИХ РЕСУРСА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04DDE-BDF3-1FCE-9EE0-978C098BA3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7808228" cy="91495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на мастер академским студијама – студијски програм Менаџмент људских ресурса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МЕЂУНАРОДНИ МЕНАЏМЕНТ ЉУДСКИХ РЕСУРСА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7808228" cy="91495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на мастер академским студијама – студијски програм Менаџмент људских ресурса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12070080" cy="98829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МЕЂУНАРОДНИ МЕНАЏМЕНТ ЉУДСКИХ РЕСУРСА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1A21A-E964-CAC4-A7EC-0BCB80C47561}"/>
              </a:ext>
            </a:extLst>
          </p:cNvPr>
          <p:cNvSpPr txBox="1"/>
          <p:nvPr/>
        </p:nvSpPr>
        <p:spPr>
          <a:xfrm>
            <a:off x="838200" y="1326137"/>
            <a:ext cx="101619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just">
              <a:buFont typeface="Courier New" panose="02070309020205020404" pitchFamily="49" charset="0"/>
              <a:buChar char="o"/>
            </a:pPr>
            <a:r>
              <a:rPr lang="ru-RU" sz="2000" dirty="0"/>
              <a:t>Предмет Катедре за менаџмент људских ресурса</a:t>
            </a:r>
          </a:p>
          <a:p>
            <a:pPr algn="just"/>
            <a:endParaRPr lang="ru-RU" sz="2000" dirty="0"/>
          </a:p>
          <a:p>
            <a:pPr marL="357188" indent="-357188" algn="just">
              <a:buFont typeface="Courier New" panose="02070309020205020404" pitchFamily="49" charset="0"/>
              <a:buChar char="o"/>
            </a:pPr>
            <a:r>
              <a:rPr lang="ru-RU" sz="2000" dirty="0"/>
              <a:t>Изборни предмет на модул</a:t>
            </a:r>
            <a:r>
              <a:rPr lang="sr-Cyrl-RS" sz="2000" dirty="0"/>
              <a:t>има: Управљање људским ресурсима, </a:t>
            </a:r>
            <a:r>
              <a:rPr lang="ru-RU" sz="2000" dirty="0"/>
              <a:t>Предузетништво и развој људских ресурса и Аналитика у људским ресурсима</a:t>
            </a:r>
          </a:p>
          <a:p>
            <a:pPr marL="357188" indent="-357188" algn="just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algn="just"/>
            <a:r>
              <a:rPr lang="ru-RU" sz="2000" dirty="0"/>
              <a:t>Наставници и сарадници на предмету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91722-33AD-3D97-8393-2AA41019A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18736"/>
              </p:ext>
            </p:extLst>
          </p:nvPr>
        </p:nvGraphicFramePr>
        <p:xfrm>
          <a:off x="838200" y="3528174"/>
          <a:ext cx="11087501" cy="32917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5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56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E-mail</a:t>
                      </a: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r>
                        <a:rPr lang="sr-Cyrl-RS" sz="1800" baseline="0">
                          <a:solidFill>
                            <a:srgbClr val="100F2D"/>
                          </a:solidFill>
                        </a:rPr>
                        <a:t>Татјана Ивановић</a:t>
                      </a:r>
                      <a:r>
                        <a:rPr lang="en-US" sz="1800" baseline="0">
                          <a:solidFill>
                            <a:srgbClr val="100F2D"/>
                          </a:solidFill>
                        </a:rPr>
                        <a:t>, </a:t>
                      </a:r>
                      <a:r>
                        <a:rPr lang="sr-Cyrl-RS" sz="1800" baseline="0">
                          <a:solidFill>
                            <a:srgbClr val="100F2D"/>
                          </a:solidFill>
                        </a:rPr>
                        <a:t>ванредни професор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094775"/>
                          </a:solidFill>
                          <a:hlinkClick r:id="rId2"/>
                        </a:rPr>
                        <a:t>tatjana.ivanovic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  <a:hlinkClick r:id="rId2"/>
                        </a:rPr>
                        <a:t>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Јелена Анђелковић </a:t>
                      </a:r>
                      <a:r>
                        <a:rPr lang="sr-Cyrl-RS" sz="1800" dirty="0" err="1">
                          <a:solidFill>
                            <a:srgbClr val="100F2D"/>
                          </a:solidFill>
                        </a:rPr>
                        <a:t>Лабровић</a:t>
                      </a:r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, ванредни професор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  <a:p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Слободан Миладиновић, редовни професор</a:t>
                      </a:r>
                      <a:endParaRPr lang="sr-Latn-RS" sz="1800" dirty="0">
                        <a:solidFill>
                          <a:srgbClr val="100F2D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Никола Петровић, асистент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/>
                        <a:t>Ивона Живковић, асистент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/>
                        <a:t>Ивана </a:t>
                      </a:r>
                      <a:r>
                        <a:rPr lang="sr-Cyrl-RS" dirty="0" err="1"/>
                        <a:t>Кужет</a:t>
                      </a:r>
                      <a:r>
                        <a:rPr lang="sr-Cyrl-RS" dirty="0"/>
                        <a:t>, асистент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3"/>
                        </a:rPr>
                        <a:t>jelena.andjelkovic.labrovic@fon.bg.ac.rs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  <a:p>
                      <a:endParaRPr lang="sr-Cyrl-RS" sz="1800" dirty="0">
                        <a:solidFill>
                          <a:srgbClr val="094775"/>
                        </a:solidFill>
                        <a:hlinkClick r:id="rId4"/>
                      </a:endParaRPr>
                    </a:p>
                    <a:p>
                      <a:r>
                        <a:rPr lang="en-US" sz="1800" dirty="0">
                          <a:solidFill>
                            <a:srgbClr val="094775"/>
                          </a:solidFill>
                          <a:hlinkClick r:id="rId4"/>
                        </a:rPr>
                        <a:t>s</a:t>
                      </a:r>
                      <a:r>
                        <a:rPr lang="sr-Latn-RS" sz="1800" dirty="0">
                          <a:solidFill>
                            <a:srgbClr val="094775"/>
                          </a:solidFill>
                          <a:hlinkClick r:id="rId4"/>
                        </a:rPr>
                        <a:t>lobodan.miladinovic</a:t>
                      </a:r>
                      <a:r>
                        <a:rPr lang="en-US" sz="1800" dirty="0">
                          <a:solidFill>
                            <a:srgbClr val="094775"/>
                          </a:solidFill>
                          <a:hlinkClick r:id="rId4"/>
                        </a:rPr>
                        <a:t>@fon.bg.ac.rs</a:t>
                      </a:r>
                      <a:endParaRPr lang="sr-Latn-RS" sz="1800" dirty="0">
                        <a:solidFill>
                          <a:srgbClr val="094775"/>
                        </a:solidFill>
                        <a:hlinkClick r:id="rId4"/>
                      </a:endParaRPr>
                    </a:p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4"/>
                        </a:rPr>
                        <a:t>nikola.petrovic@fon.bg.ac.rs</a:t>
                      </a:r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5"/>
                        </a:rPr>
                        <a:t>ivona.zivkovic@fon.bg.ac.rs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</a:rPr>
                        <a:t> </a:t>
                      </a:r>
                      <a:endParaRPr lang="sr-Latn-RS" sz="1800" dirty="0">
                        <a:solidFill>
                          <a:srgbClr val="094775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5"/>
                        </a:rPr>
                        <a:t>iv</a:t>
                      </a:r>
                      <a:r>
                        <a:rPr lang="sr-Latn-RS" sz="1800" dirty="0">
                          <a:solidFill>
                            <a:srgbClr val="094775"/>
                          </a:solidFill>
                          <a:hlinkClick r:id="rId5"/>
                        </a:rPr>
                        <a:t>ana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  <a:hlinkClick r:id="rId5"/>
                        </a:rPr>
                        <a:t>.</a:t>
                      </a:r>
                      <a:r>
                        <a:rPr lang="sr-Latn-RS" sz="1800" dirty="0">
                          <a:solidFill>
                            <a:srgbClr val="094775"/>
                          </a:solidFill>
                          <a:hlinkClick r:id="rId5"/>
                        </a:rPr>
                        <a:t>kuzet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  <a:hlinkClick r:id="rId5"/>
                        </a:rPr>
                        <a:t>@fon.bg.ac.rs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</a:rPr>
                        <a:t> </a:t>
                      </a: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42C74F-485D-3CC9-7E72-B63EFCAF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53293"/>
            <a:ext cx="10168331" cy="403656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1800" u="sng" dirty="0"/>
              <a:t>Теоријска настава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1800" dirty="0"/>
              <a:t>Међународни менаџмент људских ресурса – развој теорије и емпиријских истраживања; Утицај културних разлика на менаџмент људских ресурса;  Разлике између менаџмента људских ресурса и међународног менаџмента људских ресурса; Улога одељења за људске ресурсе у мултинационалним компанијама; Експатријати и међународна ангажовања; Регрутовање у међународном менаџменту људских ресурса; Селекција у међународном менаџменту људских ресурса; Тренинг и развој у међународном менаџменту људских ресурса; Вредновање запослених на међународним ангажовањима; Надокнаде и награђивање у међународном менаџменту људских ресурса. </a:t>
            </a:r>
            <a:endParaRPr lang="en-US" sz="1800" dirty="0"/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endParaRPr lang="sr-Latn-RS" sz="1800" u="sng" dirty="0"/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1800" u="sng" dirty="0"/>
              <a:t>Практична настава 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1800" dirty="0"/>
              <a:t>Вежбе прате наставне јединице предвиђене предавањима.</a:t>
            </a:r>
          </a:p>
        </p:txBody>
      </p:sp>
    </p:spTree>
    <p:extLst>
      <p:ext uri="{BB962C8B-B14F-4D97-AF65-F5344CB8AC3E}">
        <p14:creationId xmlns:p14="http://schemas.microsoft.com/office/powerpoint/2010/main" val="246798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Циљ и исход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2538-217D-CA35-3635-8CD95E18B41B}"/>
              </a:ext>
            </a:extLst>
          </p:cNvPr>
          <p:cNvSpPr txBox="1"/>
          <p:nvPr/>
        </p:nvSpPr>
        <p:spPr>
          <a:xfrm>
            <a:off x="831850" y="1298794"/>
            <a:ext cx="107550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Стицање високо специјализованих знања о теоријама, принципима и активностима међународног менаџмента људских ресурса како би студенти могли да разумеју комплексност и специфичности управљања људским ресурсима у интернационалном окружењу, као и оспособљавање студената за критичку анализу и евалуацију различитих активности међународног менаџмента људских ресурса у савременом радном окружењу. </a:t>
            </a:r>
            <a:endParaRPr lang="en-US" sz="2000" dirty="0"/>
          </a:p>
          <a:p>
            <a:pPr algn="just"/>
            <a:endParaRPr lang="sr-Cyrl-RS" sz="2000" dirty="0"/>
          </a:p>
          <a:p>
            <a:r>
              <a:rPr lang="sr-Cyrl-RS" sz="2000" dirty="0"/>
              <a:t>Након положеног испита, студенти ће бити оспособљени да</a:t>
            </a:r>
            <a:r>
              <a:rPr lang="en-US" sz="2000" dirty="0"/>
              <a:t>:</a:t>
            </a:r>
            <a:r>
              <a:rPr lang="sr-Cyrl-RS" sz="2000" dirty="0"/>
              <a:t> 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примењују стечена знања и вештине у области међународног менаџмента људских ресурса (у практичном или научно-истраживачком смислу) и да на иновативан начин решавају проблеме везане за управљање људским ресурсима у мултинационалним компанијама.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преузимају руководеће послове из области менаџмента људских ресурса у компанијама које послују у међународном окружењу, и да контролишу рад и вреднују резултате других ангажованих у сектору за управљање људским ресурсима ради унапређивања постојеће праксе у овој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97549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455285"/>
            <a:ext cx="10942140" cy="670420"/>
          </a:xfrm>
        </p:spPr>
        <p:txBody>
          <a:bodyPr/>
          <a:lstStyle/>
          <a:p>
            <a:r>
              <a:rPr lang="ru-RU" sz="4000" dirty="0"/>
              <a:t>Организација наставе и начин полагања испита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31849" y="2594024"/>
            <a:ext cx="108731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/>
              <a:t>Правила полагања</a:t>
            </a:r>
          </a:p>
          <a:p>
            <a:endParaRPr lang="ru-RU" sz="2000" dirty="0"/>
          </a:p>
          <a:p>
            <a:r>
              <a:rPr lang="ru-RU" sz="2000" dirty="0"/>
              <a:t>Испит се може полагати: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усмено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тест (само у првом испитном року)</a:t>
            </a:r>
          </a:p>
          <a:p>
            <a:r>
              <a:rPr lang="ru-RU" sz="2000" dirty="0"/>
              <a:t> </a:t>
            </a:r>
          </a:p>
          <a:p>
            <a:r>
              <a:rPr lang="sr-Cyrl-RS" sz="2000" b="1" dirty="0"/>
              <a:t>Испит се састоји из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предиспитних обавеза: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/>
              <a:t>семинарски рад</a:t>
            </a:r>
            <a:r>
              <a:rPr lang="en-US" sz="2000" dirty="0"/>
              <a:t> (30</a:t>
            </a:r>
            <a:r>
              <a:rPr lang="sr-Cyrl-RS" sz="2000" dirty="0"/>
              <a:t> поена</a:t>
            </a:r>
            <a:r>
              <a:rPr lang="en-US" sz="2000" dirty="0"/>
              <a:t>)</a:t>
            </a:r>
            <a:r>
              <a:rPr lang="sr-Latn-RS" sz="2000" dirty="0"/>
              <a:t>: </a:t>
            </a:r>
            <a:r>
              <a:rPr lang="ru-RU" sz="2000" dirty="0"/>
              <a:t>рад (25 поена) и презентација рада (5 поена)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/>
              <a:t>активност у току наставе (10 поена)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усменог испита (60 поена) – поглавље 21. уџбеника</a:t>
            </a:r>
          </a:p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31849" y="14566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Организација наставе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Предавања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Вежбе</a:t>
            </a:r>
          </a:p>
        </p:txBody>
      </p:sp>
    </p:spTree>
    <p:extLst>
      <p:ext uri="{BB962C8B-B14F-4D97-AF65-F5344CB8AC3E}">
        <p14:creationId xmlns:p14="http://schemas.microsoft.com/office/powerpoint/2010/main" val="46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1BE34-5D6F-875A-8DA8-528036AD2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00873-446D-CEB8-AD55-91FD83935A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D5140-ACF1-CC0A-B7FF-CA295FD10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455285"/>
            <a:ext cx="10942140" cy="670420"/>
          </a:xfrm>
        </p:spPr>
        <p:txBody>
          <a:bodyPr/>
          <a:lstStyle/>
          <a:p>
            <a:r>
              <a:rPr lang="sr-Cyrl-RS" sz="4000" dirty="0"/>
              <a:t>Семинарски рад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715E33-D03C-9883-1207-00B377C7B237}"/>
              </a:ext>
            </a:extLst>
          </p:cNvPr>
          <p:cNvSpPr/>
          <p:nvPr/>
        </p:nvSpPr>
        <p:spPr>
          <a:xfrm>
            <a:off x="831849" y="2912494"/>
            <a:ext cx="10873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6E522-36C3-E87E-7C54-30245632DA38}"/>
              </a:ext>
            </a:extLst>
          </p:cNvPr>
          <p:cNvSpPr/>
          <p:nvPr/>
        </p:nvSpPr>
        <p:spPr>
          <a:xfrm>
            <a:off x="831849" y="1456670"/>
            <a:ext cx="9611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Cyrl-RS" altLang="sr-Latn-R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2000" dirty="0"/>
              <a:t>Студенти раде индивидуално или у тимовима од по два студента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2000" dirty="0"/>
              <a:t>Форма</a:t>
            </a:r>
            <a:r>
              <a:rPr lang="sr-Latn-CS" altLang="sr-Latn-RS" sz="2000" dirty="0"/>
              <a:t>: </a:t>
            </a:r>
            <a:r>
              <a:rPr lang="sr-Cyrl-RS" altLang="sr-Latn-RS" sz="2000" dirty="0"/>
              <a:t>писани рад</a:t>
            </a:r>
            <a:r>
              <a:rPr lang="en-US" altLang="sr-Latn-RS" sz="2000" dirty="0"/>
              <a:t> </a:t>
            </a:r>
            <a:r>
              <a:rPr lang="sr-Cyrl-RS" altLang="sr-Latn-RS" sz="2000" dirty="0"/>
              <a:t>(</a:t>
            </a:r>
            <a:r>
              <a:rPr lang="en-US" altLang="sr-Latn-RS" sz="2000" dirty="0"/>
              <a:t>o</a:t>
            </a:r>
            <a:r>
              <a:rPr lang="sr-Cyrl-RS" altLang="sr-Latn-RS" sz="2000" dirty="0"/>
              <a:t>ко </a:t>
            </a:r>
            <a:r>
              <a:rPr lang="sr-Latn-RS" altLang="sr-Latn-RS" sz="2000" dirty="0"/>
              <a:t>50</a:t>
            </a:r>
            <a:r>
              <a:rPr lang="sr-Cyrl-RS" altLang="sr-Latn-RS" sz="2000" dirty="0"/>
              <a:t>00 речи)</a:t>
            </a:r>
          </a:p>
          <a:p>
            <a:pPr>
              <a:buFont typeface="Wingdings" panose="05000000000000000000" pitchFamily="2" charset="2"/>
              <a:buChar char="§"/>
            </a:pPr>
            <a:endParaRPr lang="sr-Cyrl-RS" altLang="sr-Latn-R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2000" dirty="0"/>
              <a:t>Рад се доставља у електронској форми</a:t>
            </a:r>
            <a:r>
              <a:rPr lang="sr-Latn-RS" altLang="sr-Latn-RS" sz="2000" dirty="0"/>
              <a:t> </a:t>
            </a:r>
            <a:endParaRPr lang="sr-Cyrl-RS" altLang="sr-Latn-RS" sz="2000" dirty="0"/>
          </a:p>
          <a:p>
            <a:pPr>
              <a:buFont typeface="Wingdings" panose="05000000000000000000" pitchFamily="2" charset="2"/>
              <a:buChar char="§"/>
            </a:pPr>
            <a:endParaRPr lang="sr-Cyrl-RS" altLang="sr-Latn-R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2000" dirty="0"/>
              <a:t>Рок за достављање рада : 10 дана пре почетка испитног рока у коме студент жели да полаже испит</a:t>
            </a:r>
            <a:endParaRPr lang="en-US" altLang="sr-Latn-RS" sz="2000" dirty="0"/>
          </a:p>
          <a:p>
            <a:pPr>
              <a:buFont typeface="Wingdings" panose="05000000000000000000" pitchFamily="2" charset="2"/>
              <a:buChar char="§"/>
            </a:pPr>
            <a:endParaRPr lang="sr-Cyrl-RS" altLang="sr-Latn-R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2000" dirty="0"/>
              <a:t>Презентација рада: у последњем термину наставе</a:t>
            </a:r>
            <a:endParaRPr lang="sr-Latn-CS" altLang="sr-Latn-R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856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4E735-AE35-4C39-3D6A-C77E806C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D27C7-E5FE-3886-7969-A7A5B0630D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960A0-22A2-D512-6B5B-5104E23A8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455285"/>
            <a:ext cx="10942140" cy="670420"/>
          </a:xfrm>
        </p:spPr>
        <p:txBody>
          <a:bodyPr/>
          <a:lstStyle/>
          <a:p>
            <a:r>
              <a:rPr lang="sr-Cyrl-RS" sz="4000" dirty="0"/>
              <a:t>Семинарски рад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86158D-1C85-72D6-7409-715724261FF7}"/>
              </a:ext>
            </a:extLst>
          </p:cNvPr>
          <p:cNvSpPr/>
          <p:nvPr/>
        </p:nvSpPr>
        <p:spPr>
          <a:xfrm>
            <a:off x="831849" y="2912494"/>
            <a:ext cx="10873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BBB3D-D589-27F4-A416-D63885A38F35}"/>
              </a:ext>
            </a:extLst>
          </p:cNvPr>
          <p:cNvSpPr/>
          <p:nvPr/>
        </p:nvSpPr>
        <p:spPr>
          <a:xfrm>
            <a:off x="831849" y="1456670"/>
            <a:ext cx="96115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Од студената се очекује да користе разноврсне изворе приликом израде семинарског рада (књиге, академски часописи, 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Радови написани само на основу уџбеника који је литература за испит неће бити разматрани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Неопходно је правилно навести све изворе коришћене у презентацији (АРА стил цитирања- </a:t>
            </a:r>
            <a:r>
              <a:rPr lang="ru-RU" sz="2000" dirty="0">
                <a:hlinkClick r:id="rId2"/>
              </a:rPr>
              <a:t>https://apastyle.apa.org/</a:t>
            </a:r>
            <a:r>
              <a:rPr lang="ru-RU" sz="2000" dirty="0"/>
              <a:t>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Неопходно је навести извор за сваку реченицу, слику, табелу итд. која је преузета од другог аутора; наводи се у формату Презиме аутора (година) </a:t>
            </a:r>
            <a:r>
              <a:rPr lang="sr-Latn-RS" sz="2000" dirty="0"/>
              <a:t>-</a:t>
            </a:r>
            <a:r>
              <a:rPr lang="sr-Cyrl-RS" sz="2000" dirty="0"/>
              <a:t> наведено</a:t>
            </a:r>
            <a:r>
              <a:rPr lang="ru-RU" sz="2000" dirty="0"/>
              <a:t> се подразумева и када се наводи под наводницима текст другог аутора и када се парафразира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323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Литература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214375"/>
            <a:ext cx="1058952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solidFill>
                  <a:srgbClr val="FF0000"/>
                </a:solidFill>
              </a:rPr>
              <a:t>Обавезна </a:t>
            </a:r>
            <a:r>
              <a:rPr lang="sr-Cyrl-RS" sz="2000" dirty="0" err="1">
                <a:solidFill>
                  <a:srgbClr val="FF0000"/>
                </a:solidFill>
              </a:rPr>
              <a:t>литератур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sr-Cyrl-RS" sz="2000" dirty="0">
                <a:solidFill>
                  <a:srgbClr val="FF0000"/>
                </a:solidFill>
              </a:rPr>
              <a:t> за испит:</a:t>
            </a:r>
          </a:p>
          <a:p>
            <a:endParaRPr lang="sr-Cyrl-RS" sz="2000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000" dirty="0"/>
              <a:t>Орлић, Р., Ивановић, Т. (2025), Менаџмент људских ресурса, ФОН, Београд.</a:t>
            </a:r>
          </a:p>
          <a:p>
            <a:pPr>
              <a:spcBef>
                <a:spcPts val="600"/>
              </a:spcBef>
            </a:pPr>
            <a:r>
              <a:rPr lang="sr-Cyrl-RS" sz="2000" dirty="0"/>
              <a:t>     </a:t>
            </a:r>
            <a:r>
              <a:rPr lang="sr-Cyrl-RS" sz="2000" dirty="0">
                <a:solidFill>
                  <a:srgbClr val="FF0000"/>
                </a:solidFill>
              </a:rPr>
              <a:t>Поглавље 21 </a:t>
            </a:r>
            <a:r>
              <a:rPr lang="sr-Cyrl-RS" altLang="sr-Latn-RS" sz="2000" dirty="0"/>
              <a:t> </a:t>
            </a:r>
            <a:r>
              <a:rPr lang="sr-Cyrl-RS" altLang="sr-Latn-RS" sz="2000" dirty="0">
                <a:solidFill>
                  <a:srgbClr val="FF0000"/>
                </a:solidFill>
              </a:rPr>
              <a:t>- Међународни менаџмент људских ресурса</a:t>
            </a:r>
            <a:endParaRPr lang="en-US" altLang="sr-Latn-RS" sz="2000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</a:pPr>
            <a:endParaRPr lang="sr-Cyrl-RS" sz="2000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spcBef>
                <a:spcPts val="600"/>
              </a:spcBef>
            </a:pPr>
            <a:r>
              <a:rPr lang="sr-Cyrl-RS" sz="2000" dirty="0"/>
              <a:t>Додатна литература:</a:t>
            </a:r>
          </a:p>
          <a:p>
            <a:pPr lvl="0">
              <a:spcBef>
                <a:spcPts val="600"/>
              </a:spcBef>
            </a:pPr>
            <a:endParaRPr lang="en-GB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Dowling, P., </a:t>
            </a:r>
            <a:r>
              <a:rPr lang="en-GB" sz="2000" dirty="0" err="1"/>
              <a:t>Festing</a:t>
            </a:r>
            <a:r>
              <a:rPr lang="en-GB" sz="2000" dirty="0"/>
              <a:t>, M. and Engle, A. (2017), International Human Resource Management, 7th ed., Andover: Cengage Learning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Brewster, C., Houldsworth, E., Sparrow, P. and Vernon, G. (2016), International Human Resources Management, 4th ed., CIPD.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Dowling, P.J., </a:t>
            </a:r>
            <a:r>
              <a:rPr lang="en-GB" sz="2000" dirty="0" err="1"/>
              <a:t>Festing</a:t>
            </a:r>
            <a:r>
              <a:rPr lang="en-GB" sz="2000" dirty="0"/>
              <a:t>, M., Engle, A.D. (2013), International Human Resource Management, Cengage Learning. </a:t>
            </a:r>
          </a:p>
          <a:p>
            <a:pPr>
              <a:spcBef>
                <a:spcPts val="600"/>
              </a:spcBef>
            </a:pPr>
            <a:r>
              <a:rPr lang="sr-Cyrl-R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973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778</Words>
  <Application>Microsoft Office PowerPoint</Application>
  <PresentationFormat>Widescreen</PresentationFormat>
  <Paragraphs>94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Montserrat Medium</vt:lpstr>
      <vt:lpstr>Montserrat SemiBold</vt:lpstr>
      <vt:lpstr>Wingdings</vt:lpstr>
      <vt:lpstr>Office Theme</vt:lpstr>
      <vt:lpstr>PowerPoint Presentation</vt:lpstr>
      <vt:lpstr>МЕЂУНАРОДНИ МЕНАЏМЕНТ ЉУДСКИХ РЕСУРСА</vt:lpstr>
      <vt:lpstr>МЕЂУНАРОДНИ МЕНАЏМЕНТ ЉУДСКИХ РЕСУРСА</vt:lpstr>
      <vt:lpstr>Садржај/структура предмета</vt:lpstr>
      <vt:lpstr>Циљ и исход предмета</vt:lpstr>
      <vt:lpstr>Организација наставе и начин полагања испита</vt:lpstr>
      <vt:lpstr>Семинарски рад</vt:lpstr>
      <vt:lpstr>Семинарски рад</vt:lpstr>
      <vt:lpstr>Литература</vt:lpstr>
      <vt:lpstr>Контакт</vt:lpstr>
      <vt:lpstr>МЕЂУНАРОДНИ МЕНАЏМЕНТ ЉУДСКИХ РЕСУРСА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Tatjana Ivanovic</cp:lastModifiedBy>
  <cp:revision>109</cp:revision>
  <dcterms:created xsi:type="dcterms:W3CDTF">2022-10-16T13:21:43Z</dcterms:created>
  <dcterms:modified xsi:type="dcterms:W3CDTF">2026-01-12T15:55:11Z</dcterms:modified>
</cp:coreProperties>
</file>