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463" r:id="rId4"/>
    <p:sldId id="462" r:id="rId5"/>
    <p:sldId id="260" r:id="rId6"/>
    <p:sldId id="261" r:id="rId7"/>
    <p:sldId id="4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9C964-C7CA-4DFE-8301-91089E0B9E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3A55-6533-4C1A-85E2-297756F8F7A1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C27F8-CFF3-45B0-9556-522E1BAC2A7A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ED24D-DC5C-475B-A9F1-058495738C89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1DC5E-E228-4C77-8550-6309D7E11273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20421-DEB4-4B03-B5E7-76A49D464C48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00E7A-81BE-45C6-8B9B-523F6144414D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11F07-4EDE-4A66-8743-82157E30007E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5960-3FB5-45AD-9233-FB408EF8991C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3BE09-108E-4065-8538-C59D737144F6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B8847-797D-47F3-A01E-97794C33048F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</p:spTree>
  </p:cSld>
  <p:clrMapOvr>
    <a:masterClrMapping/>
  </p:clrMapOvr>
  <p:transition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pPr>
              <a:defRPr/>
            </a:pPr>
            <a:fld id="{3B900157-B134-495E-9946-748514034E44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/45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090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0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0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0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0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4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4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4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4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4" cy="74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1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4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4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2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4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3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3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3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3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4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3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93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4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ver dir="rd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udanov.mladen@fon.bg.ac.rs" TargetMode="External"/><Relationship Id="rId2" Type="http://schemas.openxmlformats.org/officeDocument/2006/relationships/hyperlink" Target="mailto:pantelic.ognjen@fon.bg.ac.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is.fon.bg.ac.rs/upravljanje-razvojem-informacionih-sistema/vest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85800"/>
            <a:ext cx="6705600" cy="1470025"/>
          </a:xfrm>
        </p:spPr>
        <p:txBody>
          <a:bodyPr/>
          <a:lstStyle/>
          <a:p>
            <a:pPr algn="ctr" eaLnBrk="1" hangingPunct="1"/>
            <a:r>
              <a:rPr lang="sr-Latn-RS" sz="3600" dirty="0"/>
              <a:t>UPRAVLJANJE RAZVOJEM INFORMACIONIH SISTEMA</a:t>
            </a:r>
            <a:endParaRPr lang="en-US" sz="3600" dirty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6400800" cy="895350"/>
          </a:xfrm>
        </p:spPr>
        <p:txBody>
          <a:bodyPr/>
          <a:lstStyle/>
          <a:p>
            <a:pPr eaLnBrk="1" hangingPunct="1"/>
            <a:r>
              <a:rPr lang="sl-SI" sz="3600"/>
              <a:t>Master kur</a:t>
            </a:r>
            <a:r>
              <a:rPr lang="en-US" sz="3600"/>
              <a:t>s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" y="1295400"/>
            <a:ext cx="7543800" cy="715962"/>
          </a:xfrm>
        </p:spPr>
        <p:txBody>
          <a:bodyPr/>
          <a:lstStyle/>
          <a:p>
            <a:pPr algn="ctr" eaLnBrk="1" hangingPunct="1"/>
            <a:r>
              <a:rPr lang="sr-Latn-RS" dirty="0"/>
              <a:t>Upravljanje razvojem informacionih sistema </a:t>
            </a:r>
            <a:r>
              <a:rPr lang="en-US" dirty="0"/>
              <a:t>20</a:t>
            </a:r>
            <a:r>
              <a:rPr lang="sr-Latn-RS" dirty="0"/>
              <a:t>2</a:t>
            </a:r>
            <a:r>
              <a:rPr lang="en-US" dirty="0"/>
              <a:t>5/</a:t>
            </a:r>
            <a:r>
              <a:rPr lang="sr-Latn-RS" dirty="0"/>
              <a:t>2</a:t>
            </a:r>
            <a:r>
              <a:rPr lang="en-US" dirty="0"/>
              <a:t>6 </a:t>
            </a:r>
            <a:r>
              <a:rPr lang="en-US" dirty="0" err="1"/>
              <a:t>predava</a:t>
            </a:r>
            <a:r>
              <a:rPr lang="sl-SI" dirty="0"/>
              <a:t>či</a:t>
            </a:r>
            <a:endParaRPr lang="en-US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960" y="2209800"/>
            <a:ext cx="8229600" cy="4038600"/>
          </a:xfrm>
        </p:spPr>
        <p:txBody>
          <a:bodyPr/>
          <a:lstStyle/>
          <a:p>
            <a:pPr eaLnBrk="1" hangingPunct="1"/>
            <a:endParaRPr lang="en-US" sz="2400" dirty="0"/>
          </a:p>
          <a:p>
            <a:pPr lvl="1" eaLnBrk="1" hangingPunct="1"/>
            <a:r>
              <a:rPr lang="sl-SI" sz="2400" dirty="0"/>
              <a:t>Prof. </a:t>
            </a:r>
            <a:r>
              <a:rPr lang="en-US" sz="2400" dirty="0"/>
              <a:t>d</a:t>
            </a:r>
            <a:r>
              <a:rPr lang="sl-SI" sz="2400" dirty="0"/>
              <a:t>r </a:t>
            </a:r>
            <a:r>
              <a:rPr lang="en-US" sz="2400" dirty="0" err="1"/>
              <a:t>Ognjen</a:t>
            </a:r>
            <a:r>
              <a:rPr lang="en-US" sz="2400" dirty="0"/>
              <a:t> </a:t>
            </a:r>
            <a:r>
              <a:rPr lang="en-US" sz="2400" dirty="0" err="1"/>
              <a:t>Pantelić</a:t>
            </a:r>
            <a:r>
              <a:rPr lang="sl-SI" sz="2400" dirty="0"/>
              <a:t> </a:t>
            </a:r>
            <a:endParaRPr lang="en-US" sz="2400" dirty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err="1"/>
              <a:t>kontakt</a:t>
            </a:r>
            <a:r>
              <a:rPr lang="en-US" sz="2400" dirty="0"/>
              <a:t>: </a:t>
            </a:r>
            <a:r>
              <a:rPr lang="en-US" sz="2400" dirty="0" err="1">
                <a:hlinkClick r:id="rId2"/>
              </a:rPr>
              <a:t>pantelic.ognjen</a:t>
            </a:r>
            <a:r>
              <a:rPr lang="en-US" sz="2400" dirty="0">
                <a:hlinkClick r:id="rId2"/>
              </a:rPr>
              <a:t>@</a:t>
            </a:r>
            <a:r>
              <a:rPr lang="sl-SI" sz="2400" dirty="0">
                <a:hlinkClick r:id="rId2"/>
              </a:rPr>
              <a:t>fon.</a:t>
            </a:r>
            <a:r>
              <a:rPr lang="en-US" sz="2400" dirty="0" err="1">
                <a:hlinkClick r:id="rId2"/>
              </a:rPr>
              <a:t>bg.ac.rs</a:t>
            </a:r>
            <a:endParaRPr lang="en-US" sz="2400" dirty="0"/>
          </a:p>
          <a:p>
            <a:pPr lvl="1" eaLnBrk="1" hangingPunct="1">
              <a:buNone/>
            </a:pPr>
            <a:endParaRPr lang="en-US" sz="2400" dirty="0"/>
          </a:p>
          <a:p>
            <a:pPr indent="14288" eaLnBrk="1" hangingPunct="1"/>
            <a:r>
              <a:rPr lang="en-US" sz="2400" dirty="0"/>
              <a:t>   Prof.</a:t>
            </a:r>
            <a:r>
              <a:rPr lang="sl-SI" sz="2400" dirty="0"/>
              <a:t> </a:t>
            </a:r>
            <a:r>
              <a:rPr lang="en-US" sz="2400" dirty="0"/>
              <a:t>d</a:t>
            </a:r>
            <a:r>
              <a:rPr lang="sl-SI" sz="2400" dirty="0"/>
              <a:t>r </a:t>
            </a:r>
            <a:r>
              <a:rPr lang="en-US" sz="2400" dirty="0" err="1"/>
              <a:t>Mladen</a:t>
            </a:r>
            <a:r>
              <a:rPr lang="en-US" sz="2400" dirty="0"/>
              <a:t> </a:t>
            </a:r>
            <a:r>
              <a:rPr lang="en-US" sz="2400" dirty="0" err="1"/>
              <a:t>Čudanov</a:t>
            </a:r>
            <a:r>
              <a:rPr lang="sl-SI" sz="2400" dirty="0"/>
              <a:t> </a:t>
            </a:r>
            <a:endParaRPr lang="en-US" sz="2400" dirty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err="1"/>
              <a:t>kontakt</a:t>
            </a:r>
            <a:r>
              <a:rPr lang="en-US" sz="2400" dirty="0"/>
              <a:t>: </a:t>
            </a:r>
            <a:r>
              <a:rPr lang="en-US" sz="2400" dirty="0" err="1">
                <a:hlinkClick r:id="rId3"/>
              </a:rPr>
              <a:t>cudanov.mladen</a:t>
            </a:r>
            <a:r>
              <a:rPr lang="en-US" sz="2400" dirty="0">
                <a:hlinkClick r:id="rId3"/>
              </a:rPr>
              <a:t>@</a:t>
            </a:r>
            <a:r>
              <a:rPr lang="sl-SI" sz="2400" dirty="0">
                <a:hlinkClick r:id="rId3"/>
              </a:rPr>
              <a:t>fon.</a:t>
            </a:r>
            <a:r>
              <a:rPr lang="en-US" sz="2400" dirty="0">
                <a:hlinkClick r:id="rId3"/>
              </a:rPr>
              <a:t>bg.ac.rs</a:t>
            </a:r>
            <a:endParaRPr lang="en-US" sz="2400" dirty="0"/>
          </a:p>
          <a:p>
            <a:pPr marL="347662" lvl="2" indent="0" eaLnBrk="1" hangingPunct="1">
              <a:buNone/>
            </a:pPr>
            <a:endParaRPr lang="en-US" sz="2400" dirty="0"/>
          </a:p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marL="682625" lvl="2" indent="-334963" eaLnBrk="1" hangingPunct="1">
              <a:buNone/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2231C8-E818-1221-1C6D-E48245E0A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432" y="282576"/>
            <a:ext cx="7543800" cy="868362"/>
          </a:xfrm>
        </p:spPr>
        <p:txBody>
          <a:bodyPr/>
          <a:lstStyle/>
          <a:p>
            <a:r>
              <a:rPr lang="sr-Latn-RS" dirty="0"/>
              <a:t>N</a:t>
            </a:r>
            <a:r>
              <a:rPr lang="en-US" dirty="0" err="1"/>
              <a:t>astav</a:t>
            </a:r>
            <a:r>
              <a:rPr lang="sr-Latn-RS" dirty="0"/>
              <a:t>n</a:t>
            </a:r>
            <a:r>
              <a:rPr lang="en-US" dirty="0"/>
              <a:t>e</a:t>
            </a:r>
            <a:r>
              <a:rPr lang="sr-Latn-RS" dirty="0"/>
              <a:t> jedinice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9BA88-642D-5354-BDB2-9D380A4DF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676400"/>
            <a:ext cx="8229600" cy="4411662"/>
          </a:xfrm>
        </p:spPr>
        <p:txBody>
          <a:bodyPr/>
          <a:lstStyle/>
          <a:p>
            <a:r>
              <a:rPr lang="en-GB" sz="2000" dirty="0" err="1">
                <a:cs typeface="Arial" panose="020B0604020202020204" pitchFamily="34" charset="0"/>
              </a:rPr>
              <a:t>Uvod</a:t>
            </a:r>
            <a:endParaRPr lang="en-GB" sz="2000" dirty="0">
              <a:cs typeface="Arial" panose="020B0604020202020204" pitchFamily="34" charset="0"/>
            </a:endParaRPr>
          </a:p>
          <a:p>
            <a:r>
              <a:rPr lang="en-US" sz="2000" dirty="0" err="1">
                <a:ea typeface="Times New Roman"/>
                <a:cs typeface="Times New Roman"/>
              </a:rPr>
              <a:t>Vendorske</a:t>
            </a:r>
            <a:r>
              <a:rPr lang="en-US" sz="2000" dirty="0">
                <a:ea typeface="Times New Roman"/>
                <a:cs typeface="Times New Roman"/>
              </a:rPr>
              <a:t> </a:t>
            </a:r>
            <a:r>
              <a:rPr lang="en-US" sz="2000" dirty="0" err="1">
                <a:ea typeface="Times New Roman"/>
                <a:cs typeface="Times New Roman"/>
              </a:rPr>
              <a:t>metodologije</a:t>
            </a:r>
            <a:r>
              <a:rPr lang="en-US" sz="2000" dirty="0">
                <a:ea typeface="Times New Roman"/>
                <a:cs typeface="Times New Roman"/>
              </a:rPr>
              <a:t> </a:t>
            </a:r>
            <a:r>
              <a:rPr lang="en-US" sz="2000" dirty="0" err="1">
                <a:ea typeface="Times New Roman"/>
                <a:cs typeface="Times New Roman"/>
              </a:rPr>
              <a:t>implementacije</a:t>
            </a:r>
            <a:r>
              <a:rPr lang="en-US" sz="2000" dirty="0">
                <a:ea typeface="Times New Roman"/>
                <a:cs typeface="Times New Roman"/>
              </a:rPr>
              <a:t> IS </a:t>
            </a:r>
            <a:endParaRPr lang="sr-Latn-RS" sz="2000" dirty="0">
              <a:ea typeface="Times New Roman"/>
              <a:cs typeface="Times New Roman"/>
            </a:endParaRPr>
          </a:p>
          <a:p>
            <a:pPr lvl="1"/>
            <a:r>
              <a:rPr lang="sr-Latn-RS" sz="2000" dirty="0">
                <a:ea typeface="Times New Roman"/>
                <a:cs typeface="Times New Roman"/>
              </a:rPr>
              <a:t>Microsoft Sure </a:t>
            </a:r>
            <a:r>
              <a:rPr lang="sr-Latn-RS" sz="2000" dirty="0" err="1">
                <a:ea typeface="Times New Roman"/>
                <a:cs typeface="Times New Roman"/>
              </a:rPr>
              <a:t>Step</a:t>
            </a:r>
            <a:endParaRPr lang="sr-Latn-RS" sz="2000" dirty="0">
              <a:ea typeface="Times New Roman"/>
              <a:cs typeface="Times New Roman"/>
            </a:endParaRPr>
          </a:p>
          <a:p>
            <a:pPr lvl="1"/>
            <a:r>
              <a:rPr lang="sr-Latn-RS" sz="2000" dirty="0">
                <a:ea typeface="Times New Roman"/>
                <a:cs typeface="Times New Roman"/>
              </a:rPr>
              <a:t>SAP </a:t>
            </a:r>
            <a:r>
              <a:rPr lang="sr-Latn-RS" sz="2000" dirty="0" err="1">
                <a:ea typeface="Times New Roman"/>
                <a:cs typeface="Times New Roman"/>
              </a:rPr>
              <a:t>Asap</a:t>
            </a:r>
            <a:endParaRPr lang="sr-Latn-RS" sz="2000" dirty="0">
              <a:ea typeface="Times New Roman"/>
              <a:cs typeface="Times New Roman"/>
            </a:endParaRPr>
          </a:p>
          <a:p>
            <a:pPr lvl="1"/>
            <a:r>
              <a:rPr lang="sr-Latn-RS" sz="2000" dirty="0" err="1">
                <a:ea typeface="Times New Roman"/>
                <a:cs typeface="Times New Roman"/>
              </a:rPr>
              <a:t>Oracle</a:t>
            </a:r>
            <a:r>
              <a:rPr lang="sr-Latn-RS" sz="2000" dirty="0">
                <a:ea typeface="Times New Roman"/>
                <a:cs typeface="Times New Roman"/>
              </a:rPr>
              <a:t> AIM</a:t>
            </a:r>
          </a:p>
          <a:p>
            <a:r>
              <a:rPr lang="sr-Latn-RS" sz="2000" dirty="0" err="1">
                <a:ea typeface="Times New Roman"/>
                <a:cs typeface="Times New Roman"/>
              </a:rPr>
              <a:t>Tradicionaln</a:t>
            </a:r>
            <a:r>
              <a:rPr lang="en-GB" sz="2000" dirty="0">
                <a:ea typeface="Times New Roman"/>
                <a:cs typeface="Times New Roman"/>
              </a:rPr>
              <a:t>e </a:t>
            </a:r>
            <a:r>
              <a:rPr lang="en-GB" sz="2000" dirty="0" err="1">
                <a:ea typeface="Times New Roman"/>
                <a:cs typeface="Times New Roman"/>
              </a:rPr>
              <a:t>metodologije</a:t>
            </a:r>
            <a:r>
              <a:rPr lang="en-GB" sz="2000" dirty="0">
                <a:ea typeface="Times New Roman"/>
                <a:cs typeface="Times New Roman"/>
              </a:rPr>
              <a:t> </a:t>
            </a:r>
            <a:r>
              <a:rPr lang="en-GB" sz="2000" dirty="0" err="1">
                <a:ea typeface="Times New Roman"/>
                <a:cs typeface="Times New Roman"/>
              </a:rPr>
              <a:t>ra</a:t>
            </a:r>
            <a:r>
              <a:rPr lang="sr-Latn-RS" sz="2000" dirty="0" err="1">
                <a:ea typeface="Times New Roman"/>
                <a:cs typeface="Times New Roman"/>
              </a:rPr>
              <a:t>zvoja</a:t>
            </a:r>
            <a:r>
              <a:rPr lang="sr-Latn-RS" sz="2000" dirty="0">
                <a:ea typeface="Times New Roman"/>
                <a:cs typeface="Times New Roman"/>
              </a:rPr>
              <a:t> softvera</a:t>
            </a:r>
            <a:endParaRPr lang="en-GB" sz="2000" dirty="0">
              <a:ea typeface="Times New Roman"/>
              <a:cs typeface="Arial" panose="020B0604020202020204" pitchFamily="34" charset="0"/>
            </a:endParaRPr>
          </a:p>
          <a:p>
            <a:r>
              <a:rPr lang="sr-Latn-RS" sz="2000" dirty="0">
                <a:ea typeface="Times New Roman"/>
                <a:cs typeface="Arial" panose="020B0604020202020204" pitchFamily="34" charset="0"/>
              </a:rPr>
              <a:t>A</a:t>
            </a:r>
            <a:r>
              <a:rPr lang="en-GB" sz="2000" dirty="0" err="1">
                <a:ea typeface="Times New Roman"/>
                <a:cs typeface="Arial" panose="020B0604020202020204" pitchFamily="34" charset="0"/>
              </a:rPr>
              <a:t>gilni</a:t>
            </a:r>
            <a:r>
              <a:rPr lang="en-GB" sz="2000" dirty="0">
                <a:ea typeface="Times New Roman"/>
                <a:cs typeface="Arial" panose="020B0604020202020204" pitchFamily="34" charset="0"/>
              </a:rPr>
              <a:t> </a:t>
            </a:r>
            <a:r>
              <a:rPr lang="en-GB" sz="2000" dirty="0" err="1">
                <a:ea typeface="Times New Roman"/>
                <a:cs typeface="Arial" panose="020B0604020202020204" pitchFamily="34" charset="0"/>
              </a:rPr>
              <a:t>pristupi</a:t>
            </a:r>
            <a:r>
              <a:rPr lang="en-GB" sz="2000" dirty="0">
                <a:ea typeface="Times New Roman"/>
                <a:cs typeface="Arial" panose="020B0604020202020204" pitchFamily="34" charset="0"/>
              </a:rPr>
              <a:t> </a:t>
            </a:r>
            <a:r>
              <a:rPr lang="en-GB" sz="2000" dirty="0" err="1">
                <a:ea typeface="Times New Roman"/>
                <a:cs typeface="Arial" panose="020B0604020202020204" pitchFamily="34" charset="0"/>
              </a:rPr>
              <a:t>razvoja</a:t>
            </a:r>
            <a:r>
              <a:rPr lang="en-GB" sz="2000" dirty="0">
                <a:ea typeface="Times New Roman"/>
                <a:cs typeface="Arial" panose="020B0604020202020204" pitchFamily="34" charset="0"/>
              </a:rPr>
              <a:t> </a:t>
            </a:r>
            <a:r>
              <a:rPr lang="en-GB" sz="2000" dirty="0" err="1">
                <a:ea typeface="Times New Roman"/>
                <a:cs typeface="Arial" panose="020B0604020202020204" pitchFamily="34" charset="0"/>
              </a:rPr>
              <a:t>softvera</a:t>
            </a:r>
            <a:r>
              <a:rPr lang="en-GB" sz="2000" dirty="0">
                <a:ea typeface="Times New Roman"/>
                <a:cs typeface="Arial" panose="020B0604020202020204" pitchFamily="34" charset="0"/>
              </a:rPr>
              <a:t> </a:t>
            </a:r>
          </a:p>
          <a:p>
            <a:r>
              <a:rPr lang="sr-Latn-RS" sz="2000" dirty="0" err="1">
                <a:cs typeface="Arial" panose="020B0604020202020204" pitchFamily="34" charset="0"/>
              </a:rPr>
              <a:t>Process</a:t>
            </a:r>
            <a:r>
              <a:rPr lang="sr-Latn-RS" sz="2000" dirty="0">
                <a:cs typeface="Arial" panose="020B0604020202020204" pitchFamily="34" charset="0"/>
              </a:rPr>
              <a:t> </a:t>
            </a:r>
            <a:r>
              <a:rPr lang="sr-Latn-RS" sz="2000" dirty="0" err="1">
                <a:cs typeface="Arial" panose="020B0604020202020204" pitchFamily="34" charset="0"/>
              </a:rPr>
              <a:t>mining</a:t>
            </a:r>
            <a:endParaRPr lang="sr-Latn-RS" sz="2000" dirty="0">
              <a:cs typeface="Arial" panose="020B0604020202020204" pitchFamily="34" charset="0"/>
            </a:endParaRPr>
          </a:p>
          <a:p>
            <a:r>
              <a:rPr lang="sr-Latn-RS" sz="2000" dirty="0">
                <a:cs typeface="Arial" panose="020B0604020202020204" pitchFamily="34" charset="0"/>
              </a:rPr>
              <a:t>Upravljanje organizacijom </a:t>
            </a:r>
            <a:r>
              <a:rPr lang="sr-Latn-RS" sz="2000" dirty="0" err="1">
                <a:cs typeface="Arial" panose="020B0604020202020204" pitchFamily="34" charset="0"/>
              </a:rPr>
              <a:t>ISiT</a:t>
            </a:r>
            <a:r>
              <a:rPr lang="sr-Latn-RS" sz="2000" dirty="0">
                <a:cs typeface="Arial" panose="020B0604020202020204" pitchFamily="34" charset="0"/>
              </a:rPr>
              <a:t> funkcije </a:t>
            </a:r>
          </a:p>
          <a:p>
            <a:r>
              <a:rPr lang="sr-Latn-RS" sz="2000" dirty="0">
                <a:cs typeface="Arial" panose="020B0604020202020204" pitchFamily="34" charset="0"/>
              </a:rPr>
              <a:t>Gostujuće predavanje</a:t>
            </a:r>
          </a:p>
          <a:p>
            <a:r>
              <a:rPr lang="sr-Latn-RS" sz="2000" dirty="0">
                <a:cs typeface="Arial" panose="020B0604020202020204" pitchFamily="34" charset="0"/>
              </a:rPr>
              <a:t>Metodologija izrade rada, pravila polaganja i odobravanje oblasti</a:t>
            </a:r>
          </a:p>
          <a:p>
            <a:endParaRPr lang="sr-Latn-RS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cs typeface="Arial" panose="020B0604020202020204" pitchFamily="34" charset="0"/>
            </a:endParaRPr>
          </a:p>
          <a:p>
            <a:pPr marL="344487" lvl="1" indent="0">
              <a:buNone/>
            </a:pPr>
            <a:endParaRPr lang="en-GB" sz="2000" dirty="0">
              <a:cs typeface="Arial" panose="020B0604020202020204" pitchFamily="34" charset="0"/>
            </a:endParaRPr>
          </a:p>
          <a:p>
            <a:endParaRPr lang="sr-Latn-RS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0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467600" cy="563562"/>
          </a:xfrm>
        </p:spPr>
        <p:txBody>
          <a:bodyPr/>
          <a:lstStyle/>
          <a:p>
            <a:r>
              <a:rPr lang="en-US" dirty="0" err="1"/>
              <a:t>Raspored</a:t>
            </a:r>
            <a:r>
              <a:rPr lang="en-US" dirty="0"/>
              <a:t> </a:t>
            </a:r>
            <a:r>
              <a:rPr lang="en-US" dirty="0" err="1"/>
              <a:t>nastave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778953"/>
              </p:ext>
            </p:extLst>
          </p:nvPr>
        </p:nvGraphicFramePr>
        <p:xfrm>
          <a:off x="76200" y="2590800"/>
          <a:ext cx="8991600" cy="1609341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1062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3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Times New Roman"/>
                          <a:cs typeface="Times New Roman"/>
                        </a:rPr>
                        <a:t>Datum</a:t>
                      </a:r>
                    </a:p>
                  </a:txBody>
                  <a:tcPr marL="52775" marR="527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Calibri"/>
                          <a:ea typeface="Times New Roman"/>
                          <a:cs typeface="Times New Roman"/>
                        </a:rPr>
                        <a:t>Vreme</a:t>
                      </a:r>
                      <a:endParaRPr lang="en-US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Times New Roman"/>
                          <a:cs typeface="Times New Roman"/>
                        </a:rPr>
                        <a:t>Sala</a:t>
                      </a:r>
                    </a:p>
                  </a:txBody>
                  <a:tcPr marL="52775" marR="527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400" b="1" dirty="0">
                          <a:latin typeface="Calibri"/>
                          <a:ea typeface="Times New Roman"/>
                          <a:cs typeface="Times New Roman"/>
                        </a:rPr>
                        <a:t>Oblast</a:t>
                      </a:r>
                      <a:endParaRPr lang="en-US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sr-Latn-R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19.01.2026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18.15h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Vendorske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metodologije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implementacije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IS (Oracle, SAP, MS)</a:t>
                      </a:r>
                      <a:endParaRPr lang="sr-Latn-R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sr-Latn-R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20.01.2026.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18.15h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dirty="0">
                          <a:latin typeface="Calibri"/>
                          <a:ea typeface="Times New Roman"/>
                          <a:cs typeface="Times New Roman"/>
                        </a:rPr>
                        <a:t>Tradicionalni i agilni pristupi razvoja softvera.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4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sr-Latn-R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21.01.2026.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18.15h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Upravljanje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organizacijom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ISiT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fu</a:t>
                      </a:r>
                      <a:r>
                        <a:rPr lang="sr-Latn-RS" sz="1400" dirty="0">
                          <a:latin typeface="Calibri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kcije</a:t>
                      </a:r>
                      <a:r>
                        <a:rPr lang="sr-Latn-RS" sz="1400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564905"/>
                  </a:ext>
                </a:extLst>
              </a:tr>
              <a:tr h="29522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sr-Latn-R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22.01.2026.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Latn-R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Times New Roman"/>
                        </a:rPr>
                        <a:t>18.15h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775" marR="527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dirty="0">
                          <a:latin typeface="Calibri"/>
                          <a:ea typeface="Times New Roman"/>
                          <a:cs typeface="Times New Roman"/>
                        </a:rPr>
                        <a:t>Gostujuće predavanje. Metodologija izrade seminarskog rada. </a:t>
                      </a:r>
                      <a:r>
                        <a:rPr lang="en-US" sz="1400" dirty="0" err="1">
                          <a:latin typeface="Calibri"/>
                          <a:ea typeface="Times New Roman"/>
                          <a:cs typeface="Times New Roman"/>
                        </a:rPr>
                        <a:t>Odobravanje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r-Latn-RS" sz="1400" dirty="0">
                          <a:latin typeface="Calibri"/>
                          <a:ea typeface="Times New Roman"/>
                          <a:cs typeface="Times New Roman"/>
                        </a:rPr>
                        <a:t>oblasti</a:t>
                      </a:r>
                      <a:r>
                        <a:rPr lang="en-US" sz="1400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90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Polaganje</a:t>
            </a:r>
            <a:r>
              <a:rPr lang="en-US" dirty="0"/>
              <a:t> </a:t>
            </a:r>
            <a:r>
              <a:rPr lang="en-US" dirty="0" err="1"/>
              <a:t>ispita</a:t>
            </a:r>
            <a:endParaRPr lang="en-US" dirty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563" y="2057400"/>
            <a:ext cx="8701087" cy="37734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600" dirty="0"/>
              <a:t>	</a:t>
            </a:r>
            <a:endParaRPr lang="sl-SI" sz="2600" dirty="0"/>
          </a:p>
          <a:p>
            <a:pPr eaLnBrk="1" hangingPunct="1"/>
            <a:r>
              <a:rPr lang="sl-SI" sz="2600" dirty="0"/>
              <a:t>Napisan i odbranjen </a:t>
            </a:r>
            <a:r>
              <a:rPr lang="sl-SI" sz="2600" u="sng" dirty="0"/>
              <a:t>originalni </a:t>
            </a:r>
            <a:r>
              <a:rPr lang="sl-SI" sz="2600" dirty="0"/>
              <a:t>seminarski rad</a:t>
            </a:r>
            <a:r>
              <a:rPr lang="en-US" sz="2600" dirty="0"/>
              <a:t>!</a:t>
            </a:r>
            <a:endParaRPr lang="sr-Latn-RS" sz="2600" dirty="0"/>
          </a:p>
          <a:p>
            <a:pPr eaLnBrk="1" hangingPunct="1"/>
            <a:endParaRPr lang="sr-Latn-RS" sz="2600" dirty="0"/>
          </a:p>
          <a:p>
            <a:pPr eaLnBrk="1" hangingPunct="1"/>
            <a:r>
              <a:rPr lang="sr-Latn-RS" sz="2600" dirty="0"/>
              <a:t>Konačna ocena </a:t>
            </a:r>
            <a:r>
              <a:rPr lang="en-GB" sz="2600" dirty="0"/>
              <a:t>= 0.6*</a:t>
            </a:r>
            <a:r>
              <a:rPr lang="en-GB" sz="2600" dirty="0" err="1"/>
              <a:t>seminarski</a:t>
            </a:r>
            <a:r>
              <a:rPr lang="en-GB" sz="2600" dirty="0"/>
              <a:t> rad + 0.4*</a:t>
            </a:r>
            <a:r>
              <a:rPr lang="en-GB" sz="2600" dirty="0" err="1"/>
              <a:t>odbrana</a:t>
            </a:r>
            <a:endParaRPr lang="en-US" sz="2600" dirty="0"/>
          </a:p>
          <a:p>
            <a:pPr eaLnBrk="1" hangingPunct="1">
              <a:buNone/>
            </a:pPr>
            <a:endParaRPr lang="en-US" sz="2600" dirty="0"/>
          </a:p>
          <a:p>
            <a:pPr eaLnBrk="1" hangingPunct="1">
              <a:buNone/>
            </a:pPr>
            <a:endParaRPr lang="sl-SI" sz="2600" dirty="0"/>
          </a:p>
          <a:p>
            <a:pPr marL="0" indent="0" eaLnBrk="1" hangingPunct="1">
              <a:buNone/>
            </a:pP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0" dirty="0"/>
              <a:t>P</a:t>
            </a:r>
            <a:r>
              <a:rPr lang="en-US" b="0" dirty="0" err="1"/>
              <a:t>reporu</a:t>
            </a:r>
            <a:r>
              <a:rPr lang="sl-SI" b="0" dirty="0"/>
              <a:t>čena literatura</a:t>
            </a:r>
            <a:endParaRPr lang="en-US" b="0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41166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en-US" sz="2400" dirty="0">
                <a:solidFill>
                  <a:srgbClr val="0070C0"/>
                </a:solidFill>
              </a:rPr>
              <a:t>Laudon</a:t>
            </a:r>
            <a:r>
              <a:rPr lang="sl-SI" sz="2400" dirty="0">
                <a:solidFill>
                  <a:srgbClr val="0070C0"/>
                </a:solidFill>
              </a:rPr>
              <a:t> &amp; </a:t>
            </a:r>
            <a:r>
              <a:rPr lang="en-US" sz="2400" dirty="0">
                <a:solidFill>
                  <a:srgbClr val="0070C0"/>
                </a:solidFill>
              </a:rPr>
              <a:t>Laudon</a:t>
            </a:r>
            <a:r>
              <a:rPr lang="sl-SI" sz="2400" dirty="0">
                <a:solidFill>
                  <a:srgbClr val="0070C0"/>
                </a:solidFill>
              </a:rPr>
              <a:t>, </a:t>
            </a:r>
            <a:r>
              <a:rPr lang="en-GB" sz="2400" i="1" dirty="0">
                <a:solidFill>
                  <a:srgbClr val="0070C0"/>
                </a:solidFill>
              </a:rPr>
              <a:t>Management Information Systems: Managing the</a:t>
            </a:r>
            <a:r>
              <a:rPr lang="sr-Latn-RS" sz="2400" i="1" dirty="0">
                <a:solidFill>
                  <a:srgbClr val="0070C0"/>
                </a:solidFill>
              </a:rPr>
              <a:t> </a:t>
            </a:r>
            <a:r>
              <a:rPr lang="en-GB" sz="2400" i="1" dirty="0">
                <a:solidFill>
                  <a:srgbClr val="0070C0"/>
                </a:solidFill>
              </a:rPr>
              <a:t>Digital Firm</a:t>
            </a:r>
            <a:r>
              <a:rPr lang="en-GB" sz="2400" dirty="0">
                <a:solidFill>
                  <a:srgbClr val="0070C0"/>
                </a:solidFill>
              </a:rPr>
              <a:t>, 16th Edition</a:t>
            </a:r>
            <a:r>
              <a:rPr lang="sl-SI" sz="2400" dirty="0">
                <a:solidFill>
                  <a:srgbClr val="0070C0"/>
                </a:solidFill>
              </a:rPr>
              <a:t>, </a:t>
            </a:r>
            <a:r>
              <a:rPr lang="en-US" sz="2400" dirty="0">
                <a:solidFill>
                  <a:srgbClr val="0070C0"/>
                </a:solidFill>
              </a:rPr>
              <a:t>Prentice Hall</a:t>
            </a:r>
            <a:r>
              <a:rPr lang="sl-SI" sz="2400" dirty="0">
                <a:solidFill>
                  <a:srgbClr val="0070C0"/>
                </a:solidFill>
              </a:rPr>
              <a:t>,2020.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</a:pPr>
            <a:r>
              <a:rPr lang="sr-Latn-CS" sz="2400" dirty="0" err="1">
                <a:solidFill>
                  <a:srgbClr val="0070C0"/>
                </a:solidFill>
              </a:rPr>
              <a:t>Daniel</a:t>
            </a:r>
            <a:r>
              <a:rPr lang="sr-Latn-CS" sz="2400" dirty="0">
                <a:solidFill>
                  <a:srgbClr val="0070C0"/>
                </a:solidFill>
              </a:rPr>
              <a:t> A, </a:t>
            </a:r>
            <a:r>
              <a:rPr lang="sr-Latn-CS" sz="2400" dirty="0" err="1">
                <a:solidFill>
                  <a:srgbClr val="0070C0"/>
                </a:solidFill>
              </a:rPr>
              <a:t>Philippe</a:t>
            </a:r>
            <a:r>
              <a:rPr lang="sr-Latn-CS" sz="2400" dirty="0">
                <a:solidFill>
                  <a:srgbClr val="0070C0"/>
                </a:solidFill>
              </a:rPr>
              <a:t> E, </a:t>
            </a:r>
            <a:r>
              <a:rPr lang="sr-Latn-CS" sz="2400" dirty="0" err="1">
                <a:solidFill>
                  <a:srgbClr val="0070C0"/>
                </a:solidFill>
              </a:rPr>
              <a:t>Julien</a:t>
            </a:r>
            <a:r>
              <a:rPr lang="sr-Latn-CS" sz="2400" dirty="0">
                <a:solidFill>
                  <a:srgbClr val="0070C0"/>
                </a:solidFill>
              </a:rPr>
              <a:t> M, </a:t>
            </a:r>
            <a:r>
              <a:rPr lang="sr-Latn-CS" sz="2400" dirty="0" err="1">
                <a:solidFill>
                  <a:srgbClr val="0070C0"/>
                </a:solidFill>
              </a:rPr>
              <a:t>Jean</a:t>
            </a:r>
            <a:r>
              <a:rPr lang="sr-Latn-CS" sz="2400" dirty="0">
                <a:solidFill>
                  <a:srgbClr val="0070C0"/>
                </a:solidFill>
              </a:rPr>
              <a:t> L.R, </a:t>
            </a:r>
            <a:r>
              <a:rPr lang="sr-Latn-CS" sz="2400" dirty="0" err="1">
                <a:solidFill>
                  <a:srgbClr val="0070C0"/>
                </a:solidFill>
              </a:rPr>
              <a:t>Claudio</a:t>
            </a:r>
            <a:r>
              <a:rPr lang="sr-Latn-CS" sz="2400" dirty="0">
                <a:solidFill>
                  <a:srgbClr val="0070C0"/>
                </a:solidFill>
              </a:rPr>
              <a:t> V, </a:t>
            </a:r>
            <a:r>
              <a:rPr lang="sr-Latn-CS" sz="2400" i="1" dirty="0" err="1">
                <a:solidFill>
                  <a:srgbClr val="0070C0"/>
                </a:solidFill>
              </a:rPr>
              <a:t>Information</a:t>
            </a:r>
            <a:r>
              <a:rPr lang="sr-Latn-CS" sz="2400" i="1" dirty="0">
                <a:solidFill>
                  <a:srgbClr val="0070C0"/>
                </a:solidFill>
              </a:rPr>
              <a:t> </a:t>
            </a:r>
            <a:r>
              <a:rPr lang="sr-Latn-CS" sz="2400" i="1" dirty="0" err="1">
                <a:solidFill>
                  <a:srgbClr val="0070C0"/>
                </a:solidFill>
              </a:rPr>
              <a:t>Systems</a:t>
            </a:r>
            <a:r>
              <a:rPr lang="sr-Latn-CS" sz="2400" i="1" dirty="0">
                <a:solidFill>
                  <a:srgbClr val="0070C0"/>
                </a:solidFill>
              </a:rPr>
              <a:t> Management: </a:t>
            </a:r>
            <a:r>
              <a:rPr lang="sr-Latn-CS" sz="2400" i="1" dirty="0" err="1">
                <a:solidFill>
                  <a:srgbClr val="0070C0"/>
                </a:solidFill>
              </a:rPr>
              <a:t>Governance</a:t>
            </a:r>
            <a:r>
              <a:rPr lang="sr-Latn-CS" sz="2400" i="1" dirty="0">
                <a:solidFill>
                  <a:srgbClr val="0070C0"/>
                </a:solidFill>
              </a:rPr>
              <a:t>, </a:t>
            </a:r>
            <a:r>
              <a:rPr lang="sr-Latn-CS" sz="2400" i="1" dirty="0" err="1">
                <a:solidFill>
                  <a:srgbClr val="0070C0"/>
                </a:solidFill>
              </a:rPr>
              <a:t>Urbanization</a:t>
            </a:r>
            <a:r>
              <a:rPr lang="sr-Latn-CS" sz="2400" i="1" dirty="0">
                <a:solidFill>
                  <a:srgbClr val="0070C0"/>
                </a:solidFill>
              </a:rPr>
              <a:t> </a:t>
            </a:r>
            <a:r>
              <a:rPr lang="sr-Latn-CS" sz="2400" i="1" dirty="0" err="1">
                <a:solidFill>
                  <a:srgbClr val="0070C0"/>
                </a:solidFill>
              </a:rPr>
              <a:t>and</a:t>
            </a:r>
            <a:r>
              <a:rPr lang="sr-Latn-CS" sz="2400" i="1" dirty="0">
                <a:solidFill>
                  <a:srgbClr val="0070C0"/>
                </a:solidFill>
              </a:rPr>
              <a:t> </a:t>
            </a:r>
            <a:r>
              <a:rPr lang="sr-Latn-CS" sz="2400" i="1" dirty="0" err="1">
                <a:solidFill>
                  <a:srgbClr val="0070C0"/>
                </a:solidFill>
              </a:rPr>
              <a:t>Alignment</a:t>
            </a:r>
            <a:r>
              <a:rPr lang="sr-Latn-CS" sz="2400" dirty="0">
                <a:solidFill>
                  <a:srgbClr val="0070C0"/>
                </a:solidFill>
              </a:rPr>
              <a:t>, John </a:t>
            </a:r>
            <a:r>
              <a:rPr lang="sr-Latn-CS" sz="2400" dirty="0" err="1">
                <a:solidFill>
                  <a:srgbClr val="0070C0"/>
                </a:solidFill>
              </a:rPr>
              <a:t>Wiley</a:t>
            </a:r>
            <a:r>
              <a:rPr lang="sr-Latn-CS" sz="2400" dirty="0">
                <a:solidFill>
                  <a:srgbClr val="0070C0"/>
                </a:solidFill>
              </a:rPr>
              <a:t> &amp; </a:t>
            </a:r>
            <a:r>
              <a:rPr lang="sr-Latn-CS" sz="2400" dirty="0" err="1">
                <a:solidFill>
                  <a:srgbClr val="0070C0"/>
                </a:solidFill>
              </a:rPr>
              <a:t>Sons</a:t>
            </a:r>
            <a:r>
              <a:rPr lang="sr-Latn-CS" sz="2400" dirty="0">
                <a:solidFill>
                  <a:srgbClr val="0070C0"/>
                </a:solidFill>
              </a:rPr>
              <a:t>, 2019</a:t>
            </a:r>
          </a:p>
          <a:p>
            <a:pPr eaLnBrk="1" hangingPunct="1"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</a:rPr>
              <a:t>Kroenke D: </a:t>
            </a:r>
            <a:r>
              <a:rPr lang="en-US" sz="2400" i="1" dirty="0">
                <a:solidFill>
                  <a:srgbClr val="0070C0"/>
                </a:solidFill>
              </a:rPr>
              <a:t>Experiencing MIS:</a:t>
            </a:r>
            <a:r>
              <a:rPr lang="sl-SI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International Version 2ed</a:t>
            </a:r>
            <a:r>
              <a:rPr lang="sl-SI" sz="2400" dirty="0">
                <a:solidFill>
                  <a:srgbClr val="0070C0"/>
                </a:solidFill>
              </a:rPr>
              <a:t>, </a:t>
            </a:r>
            <a:r>
              <a:rPr lang="en-US" sz="2400" dirty="0">
                <a:solidFill>
                  <a:srgbClr val="0070C0"/>
                </a:solidFill>
              </a:rPr>
              <a:t>Pearson Education</a:t>
            </a:r>
            <a:r>
              <a:rPr lang="sl-SI" sz="2400" dirty="0">
                <a:solidFill>
                  <a:srgbClr val="0070C0"/>
                </a:solidFill>
              </a:rPr>
              <a:t>, 2010.</a:t>
            </a:r>
            <a:endParaRPr lang="en-US" sz="2400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sz="2400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</a:rPr>
              <a:t>Alex </a:t>
            </a:r>
            <a:r>
              <a:rPr lang="en-US" sz="2400" dirty="0" err="1">
                <a:solidFill>
                  <a:srgbClr val="0070C0"/>
                </a:solidFill>
              </a:rPr>
              <a:t>Berson</a:t>
            </a:r>
            <a:r>
              <a:rPr lang="en-US" sz="2400" dirty="0">
                <a:solidFill>
                  <a:srgbClr val="0070C0"/>
                </a:solidFill>
              </a:rPr>
              <a:t>, Larry </a:t>
            </a:r>
            <a:r>
              <a:rPr lang="en-US" sz="2400" dirty="0" err="1">
                <a:solidFill>
                  <a:srgbClr val="0070C0"/>
                </a:solidFill>
              </a:rPr>
              <a:t>Dubov</a:t>
            </a:r>
            <a:r>
              <a:rPr lang="sr-Latn-RS" sz="2400" dirty="0">
                <a:solidFill>
                  <a:srgbClr val="0070C0"/>
                </a:solidFill>
              </a:rPr>
              <a:t>,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Master Data Management </a:t>
            </a:r>
            <a:r>
              <a:rPr lang="sl-SI" sz="2400" i="1" dirty="0">
                <a:solidFill>
                  <a:srgbClr val="0070C0"/>
                </a:solidFill>
              </a:rPr>
              <a:t>a</a:t>
            </a:r>
            <a:r>
              <a:rPr lang="en-US" sz="2400" i="1" dirty="0" err="1">
                <a:solidFill>
                  <a:srgbClr val="0070C0"/>
                </a:solidFill>
              </a:rPr>
              <a:t>nd</a:t>
            </a:r>
            <a:r>
              <a:rPr lang="en-US" sz="2400" i="1" dirty="0">
                <a:solidFill>
                  <a:srgbClr val="0070C0"/>
                </a:solidFill>
              </a:rPr>
              <a:t> Data Governance</a:t>
            </a:r>
            <a:r>
              <a:rPr lang="en-US" sz="2400" dirty="0">
                <a:solidFill>
                  <a:srgbClr val="0070C0"/>
                </a:solidFill>
              </a:rPr>
              <a:t>, 2011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sl-SI" sz="2400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sl-SI" sz="2400" dirty="0">
                <a:solidFill>
                  <a:srgbClr val="0070C0"/>
                </a:solidFill>
              </a:rPr>
              <a:t>Uz svaku oblast, biće definisana dodatna literatura</a:t>
            </a:r>
            <a:endParaRPr lang="en-US" sz="2400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6EC41D-D683-48C8-B4F5-2F94716B9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Razno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0D2DC0F-0859-4444-8A87-7A6C96467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81200"/>
            <a:ext cx="8610600" cy="3540125"/>
          </a:xfrm>
        </p:spPr>
        <p:txBody>
          <a:bodyPr/>
          <a:lstStyle/>
          <a:p>
            <a:r>
              <a:rPr lang="sr-Latn-RS" dirty="0"/>
              <a:t>Materijali</a:t>
            </a:r>
          </a:p>
          <a:p>
            <a:pPr lvl="1"/>
            <a:r>
              <a:rPr lang="sr-Latn-RS" dirty="0"/>
              <a:t>Sajt </a:t>
            </a:r>
          </a:p>
          <a:p>
            <a:pPr marL="344487" lvl="1" indent="0">
              <a:buNone/>
            </a:pPr>
            <a:r>
              <a:rPr lang="sr-Latn-RS" sz="2000" dirty="0">
                <a:hlinkClick r:id="rId2"/>
              </a:rPr>
              <a:t>http://is.fon.bg.ac.rs/upravljanje-razvojem-informacionih-sistema/vesti/</a:t>
            </a:r>
            <a:endParaRPr lang="sr-Latn-RS" sz="2000" dirty="0"/>
          </a:p>
          <a:p>
            <a:pPr lvl="1"/>
            <a:r>
              <a:rPr lang="sr-Latn-RS" dirty="0"/>
              <a:t>MS </a:t>
            </a:r>
            <a:r>
              <a:rPr lang="sr-Latn-RS" dirty="0" err="1"/>
              <a:t>Teams</a:t>
            </a:r>
            <a:endParaRPr lang="sr-Latn-RS" dirty="0"/>
          </a:p>
          <a:p>
            <a:pPr marL="344487" lvl="1" indent="0">
              <a:buNone/>
            </a:pPr>
            <a:endParaRPr lang="sr-Latn-RS" dirty="0"/>
          </a:p>
          <a:p>
            <a:r>
              <a:rPr lang="sr-Latn-RS" dirty="0"/>
              <a:t>Master radovi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dirty="0"/>
              <a:t>Pitanja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8292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298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Network</vt:lpstr>
      <vt:lpstr>UPRAVLJANJE RAZVOJEM INFORMACIONIH SISTEMA</vt:lpstr>
      <vt:lpstr>Upravljanje razvojem informacionih sistema 2025/26 predavači</vt:lpstr>
      <vt:lpstr>Nastavne jedinice</vt:lpstr>
      <vt:lpstr>Raspored nastave</vt:lpstr>
      <vt:lpstr>Polaganje ispita</vt:lpstr>
      <vt:lpstr>Preporučena literatura</vt:lpstr>
      <vt:lpstr>Razno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Upravljanje razvojem IS</dc:title>
  <dc:creator>Ogi</dc:creator>
  <cp:lastModifiedBy>Marija S. Đukić</cp:lastModifiedBy>
  <cp:revision>142</cp:revision>
  <dcterms:created xsi:type="dcterms:W3CDTF">2013-12-15T12:32:18Z</dcterms:created>
  <dcterms:modified xsi:type="dcterms:W3CDTF">2026-01-05T09:22:15Z</dcterms:modified>
</cp:coreProperties>
</file>