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9" r:id="rId4"/>
    <p:sldId id="260" r:id="rId5"/>
    <p:sldId id="275" r:id="rId6"/>
    <p:sldId id="269" r:id="rId7"/>
    <p:sldId id="276" r:id="rId8"/>
    <p:sldId id="271" r:id="rId9"/>
    <p:sldId id="272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75"/>
            <p14:sldId id="269"/>
            <p14:sldId id="276"/>
            <p14:sldId id="271"/>
            <p14:sldId id="272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F366F-8DBE-4B31-9EF2-E35A108FC809}" v="39" dt="2026-01-12T11:02:35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S. Đorđević Milutinović" userId="eca3cc8b-a772-4de1-8948-8109773ca9e0" providerId="ADAL" clId="{696277CD-6A09-43EE-8F6A-F057732280CB}"/>
    <pc:docChg chg="undo custSel addSld delSld modSld modSection">
      <pc:chgData name="Lena S. Đorđević Milutinović" userId="eca3cc8b-a772-4de1-8948-8109773ca9e0" providerId="ADAL" clId="{696277CD-6A09-43EE-8F6A-F057732280CB}" dt="2026-01-12T11:04:16.808" v="345" actId="255"/>
      <pc:docMkLst>
        <pc:docMk/>
      </pc:docMkLst>
      <pc:sldChg chg="modSp mod">
        <pc:chgData name="Lena S. Đorđević Milutinović" userId="eca3cc8b-a772-4de1-8948-8109773ca9e0" providerId="ADAL" clId="{696277CD-6A09-43EE-8F6A-F057732280CB}" dt="2026-01-12T10:47:07.700" v="24"/>
        <pc:sldMkLst>
          <pc:docMk/>
          <pc:sldMk cId="1202406902" sldId="259"/>
        </pc:sldMkLst>
        <pc:spChg chg="mod">
          <ac:chgData name="Lena S. Đorđević Milutinović" userId="eca3cc8b-a772-4de1-8948-8109773ca9e0" providerId="ADAL" clId="{696277CD-6A09-43EE-8F6A-F057732280CB}" dt="2026-01-12T10:47:07.700" v="24"/>
          <ac:spMkLst>
            <pc:docMk/>
            <pc:sldMk cId="1202406902" sldId="259"/>
            <ac:spMk id="2" creationId="{00000000-0000-0000-0000-000000000000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0:49:21.523" v="56" actId="114"/>
        <pc:sldMkLst>
          <pc:docMk/>
          <pc:sldMk cId="1985281409" sldId="260"/>
        </pc:sldMkLst>
        <pc:spChg chg="mod">
          <ac:chgData name="Lena S. Đorđević Milutinović" userId="eca3cc8b-a772-4de1-8948-8109773ca9e0" providerId="ADAL" clId="{696277CD-6A09-43EE-8F6A-F057732280CB}" dt="2026-01-12T10:49:21.523" v="56" actId="114"/>
          <ac:spMkLst>
            <pc:docMk/>
            <pc:sldMk cId="1985281409" sldId="260"/>
            <ac:spMk id="4" creationId="{00000000-0000-0000-0000-000000000000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0:46:32.959" v="21" actId="1076"/>
        <pc:sldMkLst>
          <pc:docMk/>
          <pc:sldMk cId="2189068130" sldId="268"/>
        </pc:sldMkLst>
        <pc:spChg chg="mod">
          <ac:chgData name="Lena S. Đorđević Milutinović" userId="eca3cc8b-a772-4de1-8948-8109773ca9e0" providerId="ADAL" clId="{696277CD-6A09-43EE-8F6A-F057732280CB}" dt="2026-01-12T10:46:32.959" v="21" actId="1076"/>
          <ac:spMkLst>
            <pc:docMk/>
            <pc:sldMk cId="2189068130" sldId="268"/>
            <ac:spMk id="2" creationId="{5BB0D758-0956-C490-9DCF-328A40CFADEF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1:04:06.074" v="344" actId="255"/>
        <pc:sldMkLst>
          <pc:docMk/>
          <pc:sldMk cId="1985281409" sldId="269"/>
        </pc:sldMkLst>
        <pc:spChg chg="mod">
          <ac:chgData name="Lena S. Đorđević Milutinović" userId="eca3cc8b-a772-4de1-8948-8109773ca9e0" providerId="ADAL" clId="{696277CD-6A09-43EE-8F6A-F057732280CB}" dt="2026-01-12T11:04:06.074" v="344" actId="255"/>
          <ac:spMkLst>
            <pc:docMk/>
            <pc:sldMk cId="1985281409" sldId="269"/>
            <ac:spMk id="5" creationId="{9A6B102A-ADF2-E881-F681-48AE0CDA716C}"/>
          </ac:spMkLst>
        </pc:spChg>
      </pc:sldChg>
      <pc:sldChg chg="addSp modSp mod">
        <pc:chgData name="Lena S. Đorđević Milutinović" userId="eca3cc8b-a772-4de1-8948-8109773ca9e0" providerId="ADAL" clId="{696277CD-6A09-43EE-8F6A-F057732280CB}" dt="2026-01-12T11:03:16.141" v="342" actId="20577"/>
        <pc:sldMkLst>
          <pc:docMk/>
          <pc:sldMk cId="1985281409" sldId="271"/>
        </pc:sldMkLst>
        <pc:spChg chg="mod">
          <ac:chgData name="Lena S. Đorđević Milutinović" userId="eca3cc8b-a772-4de1-8948-8109773ca9e0" providerId="ADAL" clId="{696277CD-6A09-43EE-8F6A-F057732280CB}" dt="2026-01-12T11:03:16.141" v="342" actId="20577"/>
          <ac:spMkLst>
            <pc:docMk/>
            <pc:sldMk cId="1985281409" sldId="271"/>
            <ac:spMk id="7" creationId="{13960803-3B90-3CAF-4EE4-62B1AF629316}"/>
          </ac:spMkLst>
        </pc:spChg>
        <pc:graphicFrameChg chg="add mod">
          <ac:chgData name="Lena S. Đorđević Milutinović" userId="eca3cc8b-a772-4de1-8948-8109773ca9e0" providerId="ADAL" clId="{696277CD-6A09-43EE-8F6A-F057732280CB}" dt="2026-01-12T10:55:36.284" v="116"/>
          <ac:graphicFrameMkLst>
            <pc:docMk/>
            <pc:sldMk cId="1985281409" sldId="271"/>
            <ac:graphicFrameMk id="4" creationId="{08A85C78-5A3F-A731-D36A-3FFAAC39F6C3}"/>
          </ac:graphicFrameMkLst>
        </pc:graphicFrameChg>
        <pc:graphicFrameChg chg="add mod">
          <ac:chgData name="Lena S. Đorđević Milutinović" userId="eca3cc8b-a772-4de1-8948-8109773ca9e0" providerId="ADAL" clId="{696277CD-6A09-43EE-8F6A-F057732280CB}" dt="2026-01-12T10:55:38.902" v="117"/>
          <ac:graphicFrameMkLst>
            <pc:docMk/>
            <pc:sldMk cId="1985281409" sldId="271"/>
            <ac:graphicFrameMk id="5" creationId="{E467D191-B50D-7D60-40CF-C13E9F0ECB60}"/>
          </ac:graphicFrameMkLst>
        </pc:graphicFrameChg>
        <pc:graphicFrameChg chg="add mod">
          <ac:chgData name="Lena S. Đorđević Milutinović" userId="eca3cc8b-a772-4de1-8948-8109773ca9e0" providerId="ADAL" clId="{696277CD-6A09-43EE-8F6A-F057732280CB}" dt="2026-01-12T10:57:31.708" v="215"/>
          <ac:graphicFrameMkLst>
            <pc:docMk/>
            <pc:sldMk cId="1985281409" sldId="271"/>
            <ac:graphicFrameMk id="8" creationId="{2C217D1E-4E38-9DF4-56DC-10CDD9F015F7}"/>
          </ac:graphicFrameMkLst>
        </pc:graphicFrameChg>
      </pc:sldChg>
      <pc:sldChg chg="modSp mod">
        <pc:chgData name="Lena S. Đorđević Milutinović" userId="eca3cc8b-a772-4de1-8948-8109773ca9e0" providerId="ADAL" clId="{696277CD-6A09-43EE-8F6A-F057732280CB}" dt="2026-01-12T11:01:23.786" v="333" actId="20577"/>
        <pc:sldMkLst>
          <pc:docMk/>
          <pc:sldMk cId="1985281409" sldId="272"/>
        </pc:sldMkLst>
        <pc:spChg chg="mod">
          <ac:chgData name="Lena S. Đorđević Milutinović" userId="eca3cc8b-a772-4de1-8948-8109773ca9e0" providerId="ADAL" clId="{696277CD-6A09-43EE-8F6A-F057732280CB}" dt="2026-01-12T11:01:23.786" v="333" actId="20577"/>
          <ac:spMkLst>
            <pc:docMk/>
            <pc:sldMk cId="1985281409" sldId="272"/>
            <ac:spMk id="4" creationId="{B7D77257-0096-90FC-3D62-D0845F550C75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1:02:37.968" v="339" actId="20577"/>
        <pc:sldMkLst>
          <pc:docMk/>
          <pc:sldMk cId="2821630273" sldId="275"/>
        </pc:sldMkLst>
        <pc:spChg chg="mod">
          <ac:chgData name="Lena S. Đorđević Milutinović" userId="eca3cc8b-a772-4de1-8948-8109773ca9e0" providerId="ADAL" clId="{696277CD-6A09-43EE-8F6A-F057732280CB}" dt="2026-01-12T11:02:37.968" v="339" actId="20577"/>
          <ac:spMkLst>
            <pc:docMk/>
            <pc:sldMk cId="2821630273" sldId="275"/>
            <ac:spMk id="4" creationId="{9E2F4980-7836-4CFB-B83D-697A5810A2BE}"/>
          </ac:spMkLst>
        </pc:spChg>
      </pc:sldChg>
      <pc:sldChg chg="modSp mod">
        <pc:chgData name="Lena S. Đorđević Milutinović" userId="eca3cc8b-a772-4de1-8948-8109773ca9e0" providerId="ADAL" clId="{696277CD-6A09-43EE-8F6A-F057732280CB}" dt="2026-01-12T11:04:16.808" v="345" actId="255"/>
        <pc:sldMkLst>
          <pc:docMk/>
          <pc:sldMk cId="1186071360" sldId="276"/>
        </pc:sldMkLst>
        <pc:spChg chg="mod">
          <ac:chgData name="Lena S. Đorđević Milutinović" userId="eca3cc8b-a772-4de1-8948-8109773ca9e0" providerId="ADAL" clId="{696277CD-6A09-43EE-8F6A-F057732280CB}" dt="2026-01-12T11:04:16.808" v="345" actId="255"/>
          <ac:spMkLst>
            <pc:docMk/>
            <pc:sldMk cId="1186071360" sldId="276"/>
            <ac:spMk id="5" creationId="{27F7BFE2-3E94-710E-E7FB-3441430F73FA}"/>
          </ac:spMkLst>
        </pc:spChg>
      </pc:sldChg>
      <pc:sldChg chg="del">
        <pc:chgData name="Lena S. Đorđević Milutinović" userId="eca3cc8b-a772-4de1-8948-8109773ca9e0" providerId="ADAL" clId="{696277CD-6A09-43EE-8F6A-F057732280CB}" dt="2026-01-12T11:01:31.246" v="334" actId="47"/>
        <pc:sldMkLst>
          <pc:docMk/>
          <pc:sldMk cId="950255194" sldId="277"/>
        </pc:sldMkLst>
      </pc:sldChg>
      <pc:sldChg chg="add">
        <pc:chgData name="Lena S. Đorđević Milutinović" userId="eca3cc8b-a772-4de1-8948-8109773ca9e0" providerId="ADAL" clId="{696277CD-6A09-43EE-8F6A-F057732280CB}" dt="2026-01-12T11:01:36.043" v="335"/>
        <pc:sldMkLst>
          <pc:docMk/>
          <pc:sldMk cId="3581482198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ena.djordjevic.milutinovic@fon.bg.ac.rs" TargetMode="External"/><Relationship Id="rId2" Type="http://schemas.openxmlformats.org/officeDocument/2006/relationships/hyperlink" Target="mailto:slobodan.antic@fon.bg.ac.r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343B6-7CD8-B6A3-9705-246C947B5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973B-8665-5014-21AD-CC585D35F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87" y="4889082"/>
            <a:ext cx="10817226" cy="639619"/>
          </a:xfrm>
        </p:spPr>
        <p:txBody>
          <a:bodyPr/>
          <a:lstStyle/>
          <a:p>
            <a:pPr algn="ctr"/>
            <a:r>
              <a:rPr lang="ru-RU" sz="3400" b="1" dirty="0"/>
              <a:t>Управљачки </a:t>
            </a:r>
            <a:r>
              <a:rPr lang="sr-Cyrl-RS" sz="3400" b="1" dirty="0"/>
              <a:t>системи и </a:t>
            </a:r>
            <a:r>
              <a:rPr lang="ru-RU" sz="3400" b="1" dirty="0"/>
              <a:t>модели</a:t>
            </a:r>
            <a:endParaRPr lang="en-GB" sz="3400" b="1" dirty="0"/>
          </a:p>
        </p:txBody>
      </p:sp>
    </p:spTree>
    <p:extLst>
      <p:ext uri="{BB962C8B-B14F-4D97-AF65-F5344CB8AC3E}">
        <p14:creationId xmlns:p14="http://schemas.microsoft.com/office/powerpoint/2010/main" val="358148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387" y="4889082"/>
            <a:ext cx="10817226" cy="639619"/>
          </a:xfrm>
        </p:spPr>
        <p:txBody>
          <a:bodyPr/>
          <a:lstStyle/>
          <a:p>
            <a:pPr algn="ctr"/>
            <a:r>
              <a:rPr lang="ru-RU" sz="3400" b="1" dirty="0"/>
              <a:t>Управљачки </a:t>
            </a:r>
            <a:r>
              <a:rPr lang="sr-Cyrl-RS" sz="3400" b="1" dirty="0"/>
              <a:t>системи и </a:t>
            </a:r>
            <a:r>
              <a:rPr lang="ru-RU" sz="3400" b="1" dirty="0"/>
              <a:t>модели</a:t>
            </a:r>
            <a:endParaRPr lang="en-GB" sz="3400" b="1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 err="1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Слободан Антић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sr-Cyrl-CS" sz="1600" dirty="0"/>
              <a:t>Е-</a:t>
            </a:r>
            <a:r>
              <a:rPr lang="sr-Cyrl-CS" sz="1600" dirty="0" err="1"/>
              <a:t>маил</a:t>
            </a:r>
            <a:r>
              <a:rPr lang="sr-Cyrl-CS" sz="1600" dirty="0"/>
              <a:t>: </a:t>
            </a:r>
            <a:r>
              <a:rPr lang="sr-Latn-RS" sz="1600" dirty="0">
                <a:hlinkClick r:id="rId2"/>
              </a:rPr>
              <a:t>slobodan.antic@fon.bg.ac.rs</a:t>
            </a:r>
            <a:endParaRPr lang="sr-Latn-RS" sz="16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600" dirty="0"/>
              <a:t>	Кабинет: 112</a:t>
            </a:r>
          </a:p>
          <a:p>
            <a:pPr>
              <a:buFont typeface="Arial" pitchFamily="34" charset="0"/>
              <a:buChar char="•"/>
            </a:pPr>
            <a:r>
              <a:rPr lang="sr-Cyrl-CS" sz="2000" dirty="0" err="1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Ђорђевић Милутиновић Лена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sr-Cyrl-CS" sz="1600" dirty="0"/>
              <a:t>Е-</a:t>
            </a:r>
            <a:r>
              <a:rPr lang="sr-Cyrl-CS" sz="1600" dirty="0" err="1"/>
              <a:t>маил</a:t>
            </a:r>
            <a:r>
              <a:rPr lang="sr-Cyrl-CS" sz="1600" dirty="0"/>
              <a:t>: </a:t>
            </a:r>
            <a:r>
              <a:rPr lang="sr-Latn-RS" sz="1600" dirty="0">
                <a:hlinkClick r:id="rId3"/>
              </a:rPr>
              <a:t>lena.djordjevic.milutinovic@fon.bg.ac.rs</a:t>
            </a:r>
            <a:endParaRPr lang="sr-Cyrl-RS" sz="16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600" dirty="0"/>
              <a:t>	Кабинет: 112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RS" sz="2200" dirty="0"/>
              <a:t> </a:t>
            </a:r>
            <a:r>
              <a:rPr lang="ru-RU" sz="2200" dirty="0"/>
              <a:t>Стицање високо специјализованих академских знања потребних за: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2200" dirty="0"/>
              <a:t> </a:t>
            </a:r>
            <a:r>
              <a:rPr lang="ru-RU" sz="2000" dirty="0"/>
              <a:t>Израду и примену управљачких модела са повратном спрегом, кроз дефинисање релевантих елемента система;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2000" dirty="0"/>
              <a:t> Креирање сопствених процедура (енгл. </a:t>
            </a:r>
            <a:r>
              <a:rPr lang="ru-RU" sz="2000" i="1" dirty="0"/>
              <a:t>macros</a:t>
            </a:r>
            <a:r>
              <a:rPr lang="ru-RU" sz="2000" dirty="0"/>
              <a:t>) и корисничких функција (енгл. </a:t>
            </a:r>
            <a:r>
              <a:rPr lang="ru-RU" sz="2000" i="1" dirty="0"/>
              <a:t>User Defined Functions </a:t>
            </a:r>
            <a:r>
              <a:rPr lang="ru-RU" sz="2000" dirty="0"/>
              <a:t>– </a:t>
            </a:r>
            <a:r>
              <a:rPr lang="ru-RU" sz="2000" i="1" dirty="0"/>
              <a:t>UDF</a:t>
            </a:r>
            <a:r>
              <a:rPr lang="ru-RU" sz="2000" dirty="0"/>
              <a:t>), како би приликом коришћења спредшит окружења аутоматизовали свој рад и подигли исти до нивоа апликација за решавање низа практичних проблема управљања;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2000" dirty="0"/>
              <a:t> Коришћење аналитичких алате за решавање управљачких проблема;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2000" dirty="0"/>
              <a:t> Ефектну демонстрацију и приказивање својих идеја и свог рада.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CB5B-927A-8A86-B07E-7AEEDC90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Исход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896DE-5748-8622-96D1-30EE78D776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2F4980-7836-4CFB-B83D-697A5810A2BE}"/>
              </a:ext>
            </a:extLst>
          </p:cNvPr>
          <p:cNvSpPr/>
          <p:nvPr/>
        </p:nvSpPr>
        <p:spPr>
          <a:xfrm>
            <a:off x="923925" y="1590675"/>
            <a:ext cx="1020127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ru-RU" sz="2200" dirty="0"/>
              <a:t> Студенти ће бити оспособљени за: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sr-Cyrl-RS" sz="2200" dirty="0"/>
              <a:t>писање властитих корисничких функција </a:t>
            </a:r>
            <a:r>
              <a:rPr lang="en-US" sz="2200" i="1" dirty="0"/>
              <a:t>user defined functions (UDF) </a:t>
            </a:r>
            <a:r>
              <a:rPr lang="sr-Cyrl-RS" sz="2200" dirty="0"/>
              <a:t>и креирање апликација у </a:t>
            </a:r>
            <a:r>
              <a:rPr lang="en-US" sz="2200" i="1" dirty="0"/>
              <a:t>MS </a:t>
            </a:r>
            <a:r>
              <a:rPr lang="sr-Cyrl-RS" sz="2200" i="1" dirty="0"/>
              <a:t>Е</a:t>
            </a:r>
            <a:r>
              <a:rPr lang="en-US" sz="2200" i="1" dirty="0" err="1"/>
              <a:t>xcel</a:t>
            </a:r>
            <a:r>
              <a:rPr lang="en-US" sz="2200" dirty="0"/>
              <a:t>-</a:t>
            </a:r>
            <a:r>
              <a:rPr lang="sr-Cyrl-RS" sz="2200" dirty="0"/>
              <a:t>у</a:t>
            </a:r>
            <a:r>
              <a:rPr lang="en-US" sz="2200" dirty="0"/>
              <a:t>,  </a:t>
            </a:r>
            <a:r>
              <a:rPr lang="sr-Cyrl-RS" sz="2200" dirty="0"/>
              <a:t>коришћењем </a:t>
            </a:r>
            <a:r>
              <a:rPr lang="en-US" sz="2200" i="1" dirty="0"/>
              <a:t>visual basic for applications </a:t>
            </a:r>
            <a:r>
              <a:rPr lang="en-US" sz="2200" dirty="0"/>
              <a:t>(</a:t>
            </a:r>
            <a:r>
              <a:rPr lang="en-US" sz="2200" i="1" dirty="0"/>
              <a:t>VBA</a:t>
            </a:r>
            <a:r>
              <a:rPr lang="en-US" sz="2200" dirty="0"/>
              <a:t>);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sr-Cyrl-RS" sz="2200" dirty="0"/>
              <a:t>развој управљачких модела базираних на принципу повратне спреге;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sr-Cyrl-RS" sz="2200" dirty="0"/>
              <a:t>примену спредшит алата за решавање реалних пословних проблема.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2163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B102A-ADF2-E881-F681-48AE0CDA716C}"/>
              </a:ext>
            </a:extLst>
          </p:cNvPr>
          <p:cNvSpPr/>
          <p:nvPr/>
        </p:nvSpPr>
        <p:spPr>
          <a:xfrm>
            <a:off x="923925" y="1590675"/>
            <a:ext cx="1020127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dirty="0"/>
              <a:t> </a:t>
            </a:r>
            <a:r>
              <a:rPr lang="sr-Cyrl-RS" i="1" dirty="0"/>
              <a:t>Теоријска настава</a:t>
            </a:r>
            <a:r>
              <a:rPr lang="sr-Cyrl-RS" dirty="0"/>
              <a:t>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Израда управљачких модела са повратном спрегом, кроз дефинисање елемената: референтна вредност, улаз, систем, излаз, сензор, компаратор, контролер;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Приступ функцијама у </a:t>
            </a:r>
            <a:r>
              <a:rPr lang="ru-RU" sz="1600" i="1" dirty="0"/>
              <a:t>MS Excel </a:t>
            </a:r>
            <a:r>
              <a:rPr lang="ru-RU" sz="1600" dirty="0"/>
              <a:t>спредшит окружењу; алати за рад са подацима и формулама; матрична алгебра и одговарајуће функције; објектно – оријентисани аспект </a:t>
            </a:r>
            <a:r>
              <a:rPr lang="ru-RU" sz="1600" i="1" dirty="0"/>
              <a:t>VBA</a:t>
            </a:r>
            <a:r>
              <a:rPr lang="ru-RU" sz="1600" dirty="0"/>
              <a:t>; елементи програмирања; комуникација између макроа и спредшита; коришћење </a:t>
            </a:r>
            <a:r>
              <a:rPr lang="ru-RU" sz="1600" i="1" dirty="0"/>
              <a:t>MS Excel </a:t>
            </a:r>
            <a:r>
              <a:rPr lang="ru-RU" sz="1600" dirty="0"/>
              <a:t>и </a:t>
            </a:r>
            <a:r>
              <a:rPr lang="ru-RU" sz="1600" i="1" dirty="0"/>
              <a:t>VBA</a:t>
            </a:r>
            <a:r>
              <a:rPr lang="ru-RU" sz="1600" dirty="0"/>
              <a:t> функција у сопственим функцијама; примери потпрограма; </a:t>
            </a:r>
            <a:r>
              <a:rPr lang="ru-RU" sz="1600" i="1" dirty="0"/>
              <a:t>VBA</a:t>
            </a:r>
            <a:r>
              <a:rPr lang="ru-RU" sz="1600" dirty="0"/>
              <a:t> едитор; писање сопствених </a:t>
            </a:r>
            <a:r>
              <a:rPr lang="ru-RU" sz="1600" i="1" dirty="0"/>
              <a:t>VBA </a:t>
            </a:r>
            <a:r>
              <a:rPr lang="ru-RU" sz="1600" dirty="0"/>
              <a:t>функција; једноставне функције са једним улазом; функције са више улаза; функције са низовима као улазима; функције са низом као излазом.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Примери примене аналитичких алата за решавање реалних пословних проблема, односно управљачких проблема у предузећима.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92E07-4E51-A22D-BECC-F2FF8C009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ED79-C22C-0372-053B-E71D93CE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A3EAC9-27A6-E288-9350-C9CF7810B9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7BFE2-3E94-710E-E7FB-3441430F73FA}"/>
              </a:ext>
            </a:extLst>
          </p:cNvPr>
          <p:cNvSpPr/>
          <p:nvPr/>
        </p:nvSpPr>
        <p:spPr>
          <a:xfrm>
            <a:off x="923925" y="1590675"/>
            <a:ext cx="1020127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</a:t>
            </a:r>
            <a:r>
              <a:rPr lang="ru-RU" i="1" dirty="0"/>
              <a:t>Практична настава (лабораторијске вежбе)</a:t>
            </a:r>
            <a:r>
              <a:rPr lang="ru-RU" dirty="0"/>
              <a:t>:</a:t>
            </a:r>
            <a:r>
              <a:rPr lang="ru-RU" i="1" dirty="0"/>
              <a:t> 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i="1" dirty="0"/>
              <a:t> </a:t>
            </a:r>
            <a:r>
              <a:rPr lang="ru-RU" sz="1600" dirty="0"/>
              <a:t>Вежбе се изводе у рачунарским салама складу са планом теоријске наставе. 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Рад у спредшит окружењу у циљу решавања пословних проблема.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У договору и сарадњи са наставником студент бира неку пословну област за коју ће да развије управљачки модел са повратном везом са неколико властитих функција за ефикасну анализу проблема. 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607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слушања и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60803-3B90-3CAF-4EE4-62B1AF629316}"/>
              </a:ext>
            </a:extLst>
          </p:cNvPr>
          <p:cNvSpPr/>
          <p:nvPr/>
        </p:nvSpPr>
        <p:spPr>
          <a:xfrm>
            <a:off x="923925" y="1590675"/>
            <a:ext cx="102012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Организација наставе: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i="1" dirty="0"/>
              <a:t> </a:t>
            </a:r>
            <a:r>
              <a:rPr lang="ru-RU" sz="1600" dirty="0"/>
              <a:t>предавања,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лабораторијске вежбе.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endParaRPr lang="ru-RU" sz="1600" i="1" dirty="0"/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Испит*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Предиспитне обавезе: </a:t>
            </a:r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Креирана апликација </a:t>
            </a:r>
            <a:r>
              <a:rPr lang="sr-Cyrl-RS" sz="1600" dirty="0"/>
              <a:t>заснована на принципу повратне спреге, </a:t>
            </a:r>
            <a:r>
              <a:rPr lang="ru-RU" sz="1600" dirty="0"/>
              <a:t>са </a:t>
            </a:r>
            <a:r>
              <a:rPr lang="sr-Latn-RS" sz="1600" i="1" dirty="0"/>
              <a:t>UDF</a:t>
            </a:r>
            <a:r>
              <a:rPr lang="ru-RU" sz="1600" dirty="0"/>
              <a:t> функцијама и упутством за рад.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Завршни испит: </a:t>
            </a:r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Тачност рада апликације;</a:t>
            </a:r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Функционалности апликације;</a:t>
            </a:r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r>
              <a:rPr lang="ru-RU" sz="1600" dirty="0"/>
              <a:t> Ниво разумевања проблема.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</a:pPr>
            <a:endParaRPr lang="ru-RU" sz="1600" dirty="0"/>
          </a:p>
          <a:p>
            <a:pPr lvl="2">
              <a:spcBef>
                <a:spcPts val="600"/>
              </a:spcBef>
              <a:buBlip>
                <a:blip r:embed="rId2"/>
              </a:buBlip>
            </a:pP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97E97-D049-5DDC-FA34-33E1A4123B50}"/>
              </a:ext>
            </a:extLst>
          </p:cNvPr>
          <p:cNvSpPr txBox="1"/>
          <p:nvPr/>
        </p:nvSpPr>
        <p:spPr>
          <a:xfrm>
            <a:off x="838200" y="5822163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400" dirty="0"/>
              <a:t>*Могуће су мање измене.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D77257-0096-90FC-3D62-D0845F550C75}"/>
              </a:ext>
            </a:extLst>
          </p:cNvPr>
          <p:cNvSpPr/>
          <p:nvPr/>
        </p:nvSpPr>
        <p:spPr>
          <a:xfrm>
            <a:off x="838200" y="1289117"/>
            <a:ext cx="11049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00" dirty="0"/>
              <a:t> Костић, К. (2005). Писање ВБА процедура за функције и подпрограме у </a:t>
            </a:r>
            <a:r>
              <a:rPr lang="ru-RU" sz="1500" i="1" dirty="0"/>
              <a:t>MS Excel</a:t>
            </a:r>
            <a:r>
              <a:rPr lang="ru-RU" sz="1500" dirty="0"/>
              <a:t>-у, Београд: Факултет организационих наука</a:t>
            </a:r>
            <a:r>
              <a:rPr lang="sr-Cyrl-RS" sz="1500" dirty="0"/>
              <a:t> 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00" dirty="0"/>
              <a:t> Костић, К., Антић, С., Ђорђевић, Л. (2023). Информациони системи предузећа у </a:t>
            </a:r>
            <a:r>
              <a:rPr lang="ru-RU" sz="1500" i="1" dirty="0"/>
              <a:t>Excel</a:t>
            </a:r>
            <a:r>
              <a:rPr lang="ru-RU" sz="1500" dirty="0"/>
              <a:t>-у. Београд: Факултет организационих наука.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00" dirty="0"/>
              <a:t> Костић, К., Антић, С., Ђорђевић, Л. (2023). Информациони системи предузећа у </a:t>
            </a:r>
            <a:r>
              <a:rPr lang="ru-RU" sz="1500" i="1" dirty="0"/>
              <a:t>Excel</a:t>
            </a:r>
            <a:r>
              <a:rPr lang="ru-RU" sz="1500" dirty="0"/>
              <a:t>-у-збирка примера. Београд: Факултет организационих наука.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sr-Cyrl-RS" sz="1500" dirty="0"/>
              <a:t> Костић, К., Антић, С., Ђорђевић Милутиновић, Л. (2024). Израда и коришћење пословних модела, Факултет организационих наука, Београд.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sr-Cyrl-RS" sz="1500" dirty="0"/>
              <a:t> Костић, К., Ђорђевић Милутиновић, Л., Антић, С., (2025). Симулација бизнис ситуација - Примери из праксе, Факултет организационих наука, Београд.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sr-Cyrl-RS" sz="1500" dirty="0"/>
              <a:t> Антић, С., Ђорђевић Милутиновић, Л. (2025). Управљачки системи - Практикум, Факултет организационих наука, Београд.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00" dirty="0"/>
              <a:t> Ђорђевић, Л. (2017). Спредшит инжењерство у контексту детекције и исправке грешака у динамичким дискретним управљачким моделима, Београд: Задужбина Андрејевић, 2017 (Београд: Instant system). 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00" dirty="0"/>
              <a:t> Интерни материјали са предавања и вежби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1500" dirty="0"/>
              <a:t> Рецензирани и публиковани научни и стручни радови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sr-Cyrl-RS" sz="1500" dirty="0"/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en-US" sz="1500" dirty="0"/>
          </a:p>
          <a:p>
            <a:pPr>
              <a:spcBef>
                <a:spcPts val="600"/>
              </a:spcBef>
              <a:buBlip>
                <a:blip r:embed="rId2"/>
              </a:buBlip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687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Управљачки системи и модели</vt:lpstr>
      <vt:lpstr>Наставници и сарадници</vt:lpstr>
      <vt:lpstr>Циљ предмета</vt:lpstr>
      <vt:lpstr>Исход предмета</vt:lpstr>
      <vt:lpstr>Садржај предмета</vt:lpstr>
      <vt:lpstr>Садржај предмета</vt:lpstr>
      <vt:lpstr>Начин слушања и полагања предмета</vt:lpstr>
      <vt:lpstr>Литература</vt:lpstr>
      <vt:lpstr>Управљачки системи и модели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Lena S. Đorđević Milutinović</cp:lastModifiedBy>
  <cp:revision>80</cp:revision>
  <dcterms:created xsi:type="dcterms:W3CDTF">2022-10-16T13:21:43Z</dcterms:created>
  <dcterms:modified xsi:type="dcterms:W3CDTF">2026-01-12T11:04:24Z</dcterms:modified>
</cp:coreProperties>
</file>