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66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6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6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59" r:id="rId3"/>
    <p:sldId id="258" r:id="rId4"/>
    <p:sldId id="260" r:id="rId5"/>
    <p:sldId id="261" r:id="rId6"/>
    <p:sldId id="265" r:id="rId7"/>
    <p:sldId id="266" r:id="rId8"/>
    <p:sldId id="267" r:id="rId9"/>
    <p:sldId id="262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1DCBD0-0A18-41FF-AA3D-8CA251361461}" type="doc">
      <dgm:prSet loTypeId="urn:microsoft.com/office/officeart/2008/layout/LinedLis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B2B39F95-4EFA-476C-B6E7-2B31AE53C624}">
      <dgm:prSet custT="1"/>
      <dgm:spPr/>
      <dgm:t>
        <a:bodyPr/>
        <a:lstStyle/>
        <a:p>
          <a:pPr algn="ctr"/>
          <a:r>
            <a:rPr lang="sr-Cyrl-RS" sz="2400" dirty="0" smtClean="0"/>
            <a:t>Назив предмета</a:t>
          </a:r>
          <a:r>
            <a:rPr lang="sr-Latn-RS" sz="2400" dirty="0" smtClean="0"/>
            <a:t>: </a:t>
          </a:r>
          <a:r>
            <a:rPr lang="sr-Cyrl-RS" sz="2400" b="0" u="sng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Енглески језик у финансијама</a:t>
          </a:r>
          <a:endParaRPr lang="en-US" sz="2400" b="0" u="sng" dirty="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6FC89BF7-CEDC-4419-B2D1-82B01994F1FE}" type="parTrans" cxnId="{DE7AEE9F-02D9-44D5-A271-5CDB5F22AEC9}">
      <dgm:prSet/>
      <dgm:spPr/>
      <dgm:t>
        <a:bodyPr/>
        <a:lstStyle/>
        <a:p>
          <a:endParaRPr lang="en-US"/>
        </a:p>
      </dgm:t>
    </dgm:pt>
    <dgm:pt modelId="{7E27401D-D127-4917-80AE-E857E0969752}" type="sibTrans" cxnId="{DE7AEE9F-02D9-44D5-A271-5CDB5F22AEC9}">
      <dgm:prSet/>
      <dgm:spPr/>
      <dgm:t>
        <a:bodyPr/>
        <a:lstStyle/>
        <a:p>
          <a:endParaRPr lang="en-US"/>
        </a:p>
      </dgm:t>
    </dgm:pt>
    <dgm:pt modelId="{7E29EA68-E875-4A18-831B-39994EABB3CA}">
      <dgm:prSet custT="1"/>
      <dgm:spPr/>
      <dgm:t>
        <a:bodyPr/>
        <a:lstStyle/>
        <a:p>
          <a:pPr algn="ctr"/>
          <a:r>
            <a:rPr lang="sr-Cyrl-RS" sz="2400" dirty="0" smtClean="0"/>
            <a:t>Ниво студија</a:t>
          </a:r>
          <a:r>
            <a:rPr lang="sr-Latn-RS" sz="2400" dirty="0" smtClean="0"/>
            <a:t>: </a:t>
          </a:r>
          <a:r>
            <a:rPr lang="sr-Cyrl-RS" sz="2400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Мастер академске студије</a:t>
          </a:r>
          <a:endParaRPr lang="en-US" sz="2400" dirty="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C4FF6582-11D6-4A99-B53A-366EA43F89CA}" type="parTrans" cxnId="{E48B5C23-6494-4430-B364-983BB3691B4D}">
      <dgm:prSet/>
      <dgm:spPr/>
      <dgm:t>
        <a:bodyPr/>
        <a:lstStyle/>
        <a:p>
          <a:endParaRPr lang="en-US"/>
        </a:p>
      </dgm:t>
    </dgm:pt>
    <dgm:pt modelId="{5B79D61F-CA28-4A44-8AF9-D53CF4B7E5C6}" type="sibTrans" cxnId="{E48B5C23-6494-4430-B364-983BB3691B4D}">
      <dgm:prSet/>
      <dgm:spPr/>
      <dgm:t>
        <a:bodyPr/>
        <a:lstStyle/>
        <a:p>
          <a:endParaRPr lang="en-US"/>
        </a:p>
      </dgm:t>
    </dgm:pt>
    <dgm:pt modelId="{6A5BE999-28B6-41F8-A637-DE63D1DCF67D}">
      <dgm:prSet custT="1"/>
      <dgm:spPr/>
      <dgm:t>
        <a:bodyPr/>
        <a:lstStyle/>
        <a:p>
          <a:pPr algn="ctr"/>
          <a:r>
            <a:rPr lang="sr-Cyrl-RS" sz="2400" dirty="0" smtClean="0"/>
            <a:t>Студијски програм</a:t>
          </a:r>
          <a:r>
            <a:rPr lang="sr-Latn-RS" sz="2400" dirty="0" smtClean="0"/>
            <a:t>: </a:t>
          </a:r>
          <a:r>
            <a:rPr lang="sr-Cyrl-RS" sz="2400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Финансијско инжењерство</a:t>
          </a:r>
          <a:endParaRPr lang="en-US" sz="2400" dirty="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FAD0711E-5663-44E5-8CAD-8E3680E9392C}" type="parTrans" cxnId="{DEB03F69-5C6B-425A-9DA5-CA12A33318E9}">
      <dgm:prSet/>
      <dgm:spPr/>
      <dgm:t>
        <a:bodyPr/>
        <a:lstStyle/>
        <a:p>
          <a:endParaRPr lang="en-US"/>
        </a:p>
      </dgm:t>
    </dgm:pt>
    <dgm:pt modelId="{DD3E7EFC-C210-4C9F-9A1E-0458DD5258A3}" type="sibTrans" cxnId="{DEB03F69-5C6B-425A-9DA5-CA12A33318E9}">
      <dgm:prSet/>
      <dgm:spPr/>
      <dgm:t>
        <a:bodyPr/>
        <a:lstStyle/>
        <a:p>
          <a:endParaRPr lang="en-US"/>
        </a:p>
      </dgm:t>
    </dgm:pt>
    <dgm:pt modelId="{1D111CAE-F572-4250-A3FD-B16AA1C8713F}">
      <dgm:prSet custT="1"/>
      <dgm:spPr/>
      <dgm:t>
        <a:bodyPr/>
        <a:lstStyle/>
        <a:p>
          <a:pPr algn="ctr"/>
          <a:endParaRPr lang="en-US" sz="2800" i="1" dirty="0"/>
        </a:p>
      </dgm:t>
    </dgm:pt>
    <dgm:pt modelId="{4DA60044-99E2-4D2A-A1DB-A96287CAEB78}" type="parTrans" cxnId="{7AA67494-DFE2-4531-9607-439F68059372}">
      <dgm:prSet/>
      <dgm:spPr/>
      <dgm:t>
        <a:bodyPr/>
        <a:lstStyle/>
        <a:p>
          <a:endParaRPr lang="en-US"/>
        </a:p>
      </dgm:t>
    </dgm:pt>
    <dgm:pt modelId="{9C85D951-E04D-4B62-8564-B042C890684A}" type="sibTrans" cxnId="{7AA67494-DFE2-4531-9607-439F68059372}">
      <dgm:prSet/>
      <dgm:spPr/>
      <dgm:t>
        <a:bodyPr/>
        <a:lstStyle/>
        <a:p>
          <a:endParaRPr lang="en-US"/>
        </a:p>
      </dgm:t>
    </dgm:pt>
    <dgm:pt modelId="{A19FB4D7-D6DE-4157-8CBE-4BCD42C7457B}">
      <dgm:prSet custT="1"/>
      <dgm:spPr/>
      <dgm:t>
        <a:bodyPr/>
        <a:lstStyle/>
        <a:p>
          <a:endParaRPr lang="en-US" sz="3200" dirty="0"/>
        </a:p>
      </dgm:t>
    </dgm:pt>
    <dgm:pt modelId="{B7A636C5-E038-49AB-AB8E-FEA2B1C13A62}" type="parTrans" cxnId="{6A0304FF-3DDE-4158-8769-B85FD377F06E}">
      <dgm:prSet/>
      <dgm:spPr/>
      <dgm:t>
        <a:bodyPr/>
        <a:lstStyle/>
        <a:p>
          <a:endParaRPr lang="en-US"/>
        </a:p>
      </dgm:t>
    </dgm:pt>
    <dgm:pt modelId="{8D010A99-488E-4AF3-ACFA-3D2B10C29B05}" type="sibTrans" cxnId="{6A0304FF-3DDE-4158-8769-B85FD377F06E}">
      <dgm:prSet/>
      <dgm:spPr/>
      <dgm:t>
        <a:bodyPr/>
        <a:lstStyle/>
        <a:p>
          <a:endParaRPr lang="en-US"/>
        </a:p>
      </dgm:t>
    </dgm:pt>
    <dgm:pt modelId="{94149619-A600-44EB-B2F2-FD85769887AD}">
      <dgm:prSet/>
      <dgm:spPr/>
      <dgm:t>
        <a:bodyPr/>
        <a:lstStyle/>
        <a:p>
          <a:endParaRPr lang="en-US"/>
        </a:p>
      </dgm:t>
    </dgm:pt>
    <dgm:pt modelId="{9B8BA52B-ACDE-4F7F-AFA3-57B765A4549E}" type="parTrans" cxnId="{0BEE6E92-CAF3-43BE-94B7-A35067F6760F}">
      <dgm:prSet/>
      <dgm:spPr/>
      <dgm:t>
        <a:bodyPr/>
        <a:lstStyle/>
        <a:p>
          <a:endParaRPr lang="en-US"/>
        </a:p>
      </dgm:t>
    </dgm:pt>
    <dgm:pt modelId="{E7606DA2-D576-41C1-B3E9-F5A669081645}" type="sibTrans" cxnId="{0BEE6E92-CAF3-43BE-94B7-A35067F6760F}">
      <dgm:prSet/>
      <dgm:spPr/>
      <dgm:t>
        <a:bodyPr/>
        <a:lstStyle/>
        <a:p>
          <a:endParaRPr lang="en-US"/>
        </a:p>
      </dgm:t>
    </dgm:pt>
    <dgm:pt modelId="{5E0E6086-2DE9-431E-AB7A-357393156F66}" type="pres">
      <dgm:prSet presAssocID="{5E1DCBD0-0A18-41FF-AA3D-8CA251361461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0ACE455E-F913-4E80-AD20-C99DFD4019E5}" type="pres">
      <dgm:prSet presAssocID="{B2B39F95-4EFA-476C-B6E7-2B31AE53C624}" presName="thickLine" presStyleLbl="alignNode1" presStyleIdx="0" presStyleCnt="6"/>
      <dgm:spPr/>
    </dgm:pt>
    <dgm:pt modelId="{140F1AE0-AA81-456A-8CDC-1AF265B49994}" type="pres">
      <dgm:prSet presAssocID="{B2B39F95-4EFA-476C-B6E7-2B31AE53C624}" presName="horz1" presStyleCnt="0"/>
      <dgm:spPr/>
    </dgm:pt>
    <dgm:pt modelId="{CC856B95-E816-4D65-A6BE-7369AD039B6E}" type="pres">
      <dgm:prSet presAssocID="{B2B39F95-4EFA-476C-B6E7-2B31AE53C624}" presName="tx1" presStyleLbl="revTx" presStyleIdx="0" presStyleCnt="6"/>
      <dgm:spPr/>
      <dgm:t>
        <a:bodyPr/>
        <a:lstStyle/>
        <a:p>
          <a:endParaRPr lang="en-US"/>
        </a:p>
      </dgm:t>
    </dgm:pt>
    <dgm:pt modelId="{50EF75ED-200A-44DB-90DF-2D500EF4EE5E}" type="pres">
      <dgm:prSet presAssocID="{B2B39F95-4EFA-476C-B6E7-2B31AE53C624}" presName="vert1" presStyleCnt="0"/>
      <dgm:spPr/>
    </dgm:pt>
    <dgm:pt modelId="{1F84A143-7E2C-4EB2-96B5-CAEF0FC20EFA}" type="pres">
      <dgm:prSet presAssocID="{7E29EA68-E875-4A18-831B-39994EABB3CA}" presName="thickLine" presStyleLbl="alignNode1" presStyleIdx="1" presStyleCnt="6"/>
      <dgm:spPr/>
    </dgm:pt>
    <dgm:pt modelId="{5524EE39-5EE6-4BA5-895D-186B98F1D2CE}" type="pres">
      <dgm:prSet presAssocID="{7E29EA68-E875-4A18-831B-39994EABB3CA}" presName="horz1" presStyleCnt="0"/>
      <dgm:spPr/>
    </dgm:pt>
    <dgm:pt modelId="{A8511AC1-D2C5-4A42-BA32-D44906804DA8}" type="pres">
      <dgm:prSet presAssocID="{7E29EA68-E875-4A18-831B-39994EABB3CA}" presName="tx1" presStyleLbl="revTx" presStyleIdx="1" presStyleCnt="6"/>
      <dgm:spPr/>
      <dgm:t>
        <a:bodyPr/>
        <a:lstStyle/>
        <a:p>
          <a:endParaRPr lang="en-US"/>
        </a:p>
      </dgm:t>
    </dgm:pt>
    <dgm:pt modelId="{5643D1E8-FE97-442D-A89E-ED7762CEC909}" type="pres">
      <dgm:prSet presAssocID="{7E29EA68-E875-4A18-831B-39994EABB3CA}" presName="vert1" presStyleCnt="0"/>
      <dgm:spPr/>
    </dgm:pt>
    <dgm:pt modelId="{0D453EB4-BCDE-4BA9-8C90-B43A70823F7C}" type="pres">
      <dgm:prSet presAssocID="{6A5BE999-28B6-41F8-A637-DE63D1DCF67D}" presName="thickLine" presStyleLbl="alignNode1" presStyleIdx="2" presStyleCnt="6"/>
      <dgm:spPr/>
    </dgm:pt>
    <dgm:pt modelId="{E11C97CF-9304-4710-B32D-05A9FC57D312}" type="pres">
      <dgm:prSet presAssocID="{6A5BE999-28B6-41F8-A637-DE63D1DCF67D}" presName="horz1" presStyleCnt="0"/>
      <dgm:spPr/>
    </dgm:pt>
    <dgm:pt modelId="{45437A58-0618-4305-B6CD-95341C2CB0CF}" type="pres">
      <dgm:prSet presAssocID="{6A5BE999-28B6-41F8-A637-DE63D1DCF67D}" presName="tx1" presStyleLbl="revTx" presStyleIdx="2" presStyleCnt="6"/>
      <dgm:spPr/>
      <dgm:t>
        <a:bodyPr/>
        <a:lstStyle/>
        <a:p>
          <a:endParaRPr lang="en-US"/>
        </a:p>
      </dgm:t>
    </dgm:pt>
    <dgm:pt modelId="{76BF1AE4-37FE-4F3C-B0E2-07C6A76272E5}" type="pres">
      <dgm:prSet presAssocID="{6A5BE999-28B6-41F8-A637-DE63D1DCF67D}" presName="vert1" presStyleCnt="0"/>
      <dgm:spPr/>
    </dgm:pt>
    <dgm:pt modelId="{160E31BC-E375-4D7E-801F-43FB4ABE3051}" type="pres">
      <dgm:prSet presAssocID="{94149619-A600-44EB-B2F2-FD85769887AD}" presName="thickLine" presStyleLbl="alignNode1" presStyleIdx="3" presStyleCnt="6"/>
      <dgm:spPr/>
    </dgm:pt>
    <dgm:pt modelId="{ACB498FD-B378-44D7-B246-7D5BD7CD3DC6}" type="pres">
      <dgm:prSet presAssocID="{94149619-A600-44EB-B2F2-FD85769887AD}" presName="horz1" presStyleCnt="0"/>
      <dgm:spPr/>
    </dgm:pt>
    <dgm:pt modelId="{4F2D1FCD-1B41-44A9-A391-D566647511A7}" type="pres">
      <dgm:prSet presAssocID="{94149619-A600-44EB-B2F2-FD85769887AD}" presName="tx1" presStyleLbl="revTx" presStyleIdx="3" presStyleCnt="6"/>
      <dgm:spPr/>
      <dgm:t>
        <a:bodyPr/>
        <a:lstStyle/>
        <a:p>
          <a:endParaRPr lang="en-US"/>
        </a:p>
      </dgm:t>
    </dgm:pt>
    <dgm:pt modelId="{1C9B8085-7126-4A63-8AFC-CDF7CD91DE79}" type="pres">
      <dgm:prSet presAssocID="{94149619-A600-44EB-B2F2-FD85769887AD}" presName="vert1" presStyleCnt="0"/>
      <dgm:spPr/>
    </dgm:pt>
    <dgm:pt modelId="{DCE474AC-EC8A-4762-8E03-E8617047BB4D}" type="pres">
      <dgm:prSet presAssocID="{1D111CAE-F572-4250-A3FD-B16AA1C8713F}" presName="thickLine" presStyleLbl="alignNode1" presStyleIdx="4" presStyleCnt="6"/>
      <dgm:spPr/>
    </dgm:pt>
    <dgm:pt modelId="{764A7FE0-B115-4B31-BFC0-506F070112B5}" type="pres">
      <dgm:prSet presAssocID="{1D111CAE-F572-4250-A3FD-B16AA1C8713F}" presName="horz1" presStyleCnt="0"/>
      <dgm:spPr/>
    </dgm:pt>
    <dgm:pt modelId="{DEEC0822-FA43-4C10-A49B-F6659D2FC6B6}" type="pres">
      <dgm:prSet presAssocID="{1D111CAE-F572-4250-A3FD-B16AA1C8713F}" presName="tx1" presStyleLbl="revTx" presStyleIdx="4" presStyleCnt="6"/>
      <dgm:spPr/>
      <dgm:t>
        <a:bodyPr/>
        <a:lstStyle/>
        <a:p>
          <a:endParaRPr lang="en-US"/>
        </a:p>
      </dgm:t>
    </dgm:pt>
    <dgm:pt modelId="{E50D8319-9CB4-4512-8571-A18FCB5EC7BA}" type="pres">
      <dgm:prSet presAssocID="{1D111CAE-F572-4250-A3FD-B16AA1C8713F}" presName="vert1" presStyleCnt="0"/>
      <dgm:spPr/>
    </dgm:pt>
    <dgm:pt modelId="{EB272B76-2E3F-472A-86C7-2E9A73BAB295}" type="pres">
      <dgm:prSet presAssocID="{A19FB4D7-D6DE-4157-8CBE-4BCD42C7457B}" presName="thickLine" presStyleLbl="alignNode1" presStyleIdx="5" presStyleCnt="6"/>
      <dgm:spPr/>
    </dgm:pt>
    <dgm:pt modelId="{E2220184-7CBA-4A4E-964E-58C36AFFBA9E}" type="pres">
      <dgm:prSet presAssocID="{A19FB4D7-D6DE-4157-8CBE-4BCD42C7457B}" presName="horz1" presStyleCnt="0"/>
      <dgm:spPr/>
    </dgm:pt>
    <dgm:pt modelId="{87ED49DA-E75E-4236-9A5D-03AAC272DDE6}" type="pres">
      <dgm:prSet presAssocID="{A19FB4D7-D6DE-4157-8CBE-4BCD42C7457B}" presName="tx1" presStyleLbl="revTx" presStyleIdx="5" presStyleCnt="6"/>
      <dgm:spPr/>
      <dgm:t>
        <a:bodyPr/>
        <a:lstStyle/>
        <a:p>
          <a:endParaRPr lang="en-US"/>
        </a:p>
      </dgm:t>
    </dgm:pt>
    <dgm:pt modelId="{6FD8F82F-9B77-4723-99BB-D1D47EBCDC56}" type="pres">
      <dgm:prSet presAssocID="{A19FB4D7-D6DE-4157-8CBE-4BCD42C7457B}" presName="vert1" presStyleCnt="0"/>
      <dgm:spPr/>
    </dgm:pt>
  </dgm:ptLst>
  <dgm:cxnLst>
    <dgm:cxn modelId="{DE7AEE9F-02D9-44D5-A271-5CDB5F22AEC9}" srcId="{5E1DCBD0-0A18-41FF-AA3D-8CA251361461}" destId="{B2B39F95-4EFA-476C-B6E7-2B31AE53C624}" srcOrd="0" destOrd="0" parTransId="{6FC89BF7-CEDC-4419-B2D1-82B01994F1FE}" sibTransId="{7E27401D-D127-4917-80AE-E857E0969752}"/>
    <dgm:cxn modelId="{7C5454DD-A37D-401E-B660-A99993FB2703}" type="presOf" srcId="{94149619-A600-44EB-B2F2-FD85769887AD}" destId="{4F2D1FCD-1B41-44A9-A391-D566647511A7}" srcOrd="0" destOrd="0" presId="urn:microsoft.com/office/officeart/2008/layout/LinedList"/>
    <dgm:cxn modelId="{0BEE6E92-CAF3-43BE-94B7-A35067F6760F}" srcId="{5E1DCBD0-0A18-41FF-AA3D-8CA251361461}" destId="{94149619-A600-44EB-B2F2-FD85769887AD}" srcOrd="3" destOrd="0" parTransId="{9B8BA52B-ACDE-4F7F-AFA3-57B765A4549E}" sibTransId="{E7606DA2-D576-41C1-B3E9-F5A669081645}"/>
    <dgm:cxn modelId="{E48B5C23-6494-4430-B364-983BB3691B4D}" srcId="{5E1DCBD0-0A18-41FF-AA3D-8CA251361461}" destId="{7E29EA68-E875-4A18-831B-39994EABB3CA}" srcOrd="1" destOrd="0" parTransId="{C4FF6582-11D6-4A99-B53A-366EA43F89CA}" sibTransId="{5B79D61F-CA28-4A44-8AF9-D53CF4B7E5C6}"/>
    <dgm:cxn modelId="{090013FD-177D-40DF-B485-AA8FA4FCFE5D}" type="presOf" srcId="{6A5BE999-28B6-41F8-A637-DE63D1DCF67D}" destId="{45437A58-0618-4305-B6CD-95341C2CB0CF}" srcOrd="0" destOrd="0" presId="urn:microsoft.com/office/officeart/2008/layout/LinedList"/>
    <dgm:cxn modelId="{506E7B24-427F-4702-8EEE-61A310F2301E}" type="presOf" srcId="{B2B39F95-4EFA-476C-B6E7-2B31AE53C624}" destId="{CC856B95-E816-4D65-A6BE-7369AD039B6E}" srcOrd="0" destOrd="0" presId="urn:microsoft.com/office/officeart/2008/layout/LinedList"/>
    <dgm:cxn modelId="{7AA67494-DFE2-4531-9607-439F68059372}" srcId="{5E1DCBD0-0A18-41FF-AA3D-8CA251361461}" destId="{1D111CAE-F572-4250-A3FD-B16AA1C8713F}" srcOrd="4" destOrd="0" parTransId="{4DA60044-99E2-4D2A-A1DB-A96287CAEB78}" sibTransId="{9C85D951-E04D-4B62-8564-B042C890684A}"/>
    <dgm:cxn modelId="{C05AD24F-28D8-4B15-90E9-F3A58285D40A}" type="presOf" srcId="{7E29EA68-E875-4A18-831B-39994EABB3CA}" destId="{A8511AC1-D2C5-4A42-BA32-D44906804DA8}" srcOrd="0" destOrd="0" presId="urn:microsoft.com/office/officeart/2008/layout/LinedList"/>
    <dgm:cxn modelId="{73E631C4-1DBC-4F50-A59E-657FC3CE560B}" type="presOf" srcId="{A19FB4D7-D6DE-4157-8CBE-4BCD42C7457B}" destId="{87ED49DA-E75E-4236-9A5D-03AAC272DDE6}" srcOrd="0" destOrd="0" presId="urn:microsoft.com/office/officeart/2008/layout/LinedList"/>
    <dgm:cxn modelId="{78D9D09F-09DF-443A-A6A7-1C438C674A87}" type="presOf" srcId="{1D111CAE-F572-4250-A3FD-B16AA1C8713F}" destId="{DEEC0822-FA43-4C10-A49B-F6659D2FC6B6}" srcOrd="0" destOrd="0" presId="urn:microsoft.com/office/officeart/2008/layout/LinedList"/>
    <dgm:cxn modelId="{DEB03F69-5C6B-425A-9DA5-CA12A33318E9}" srcId="{5E1DCBD0-0A18-41FF-AA3D-8CA251361461}" destId="{6A5BE999-28B6-41F8-A637-DE63D1DCF67D}" srcOrd="2" destOrd="0" parTransId="{FAD0711E-5663-44E5-8CAD-8E3680E9392C}" sibTransId="{DD3E7EFC-C210-4C9F-9A1E-0458DD5258A3}"/>
    <dgm:cxn modelId="{6A0304FF-3DDE-4158-8769-B85FD377F06E}" srcId="{5E1DCBD0-0A18-41FF-AA3D-8CA251361461}" destId="{A19FB4D7-D6DE-4157-8CBE-4BCD42C7457B}" srcOrd="5" destOrd="0" parTransId="{B7A636C5-E038-49AB-AB8E-FEA2B1C13A62}" sibTransId="{8D010A99-488E-4AF3-ACFA-3D2B10C29B05}"/>
    <dgm:cxn modelId="{722C9C7C-3359-4E3C-A006-701E46B91770}" type="presOf" srcId="{5E1DCBD0-0A18-41FF-AA3D-8CA251361461}" destId="{5E0E6086-2DE9-431E-AB7A-357393156F66}" srcOrd="0" destOrd="0" presId="urn:microsoft.com/office/officeart/2008/layout/LinedList"/>
    <dgm:cxn modelId="{DD0B4FF5-C7E4-404C-8BA4-0DA2F852EA6E}" type="presParOf" srcId="{5E0E6086-2DE9-431E-AB7A-357393156F66}" destId="{0ACE455E-F913-4E80-AD20-C99DFD4019E5}" srcOrd="0" destOrd="0" presId="urn:microsoft.com/office/officeart/2008/layout/LinedList"/>
    <dgm:cxn modelId="{075B064C-EDE1-44D9-8076-46F6E9F893B0}" type="presParOf" srcId="{5E0E6086-2DE9-431E-AB7A-357393156F66}" destId="{140F1AE0-AA81-456A-8CDC-1AF265B49994}" srcOrd="1" destOrd="0" presId="urn:microsoft.com/office/officeart/2008/layout/LinedList"/>
    <dgm:cxn modelId="{D133D037-861D-4DEC-AC1F-5D606E63A553}" type="presParOf" srcId="{140F1AE0-AA81-456A-8CDC-1AF265B49994}" destId="{CC856B95-E816-4D65-A6BE-7369AD039B6E}" srcOrd="0" destOrd="0" presId="urn:microsoft.com/office/officeart/2008/layout/LinedList"/>
    <dgm:cxn modelId="{4B1BC3C7-7371-4399-9798-EA2B2F9C47DB}" type="presParOf" srcId="{140F1AE0-AA81-456A-8CDC-1AF265B49994}" destId="{50EF75ED-200A-44DB-90DF-2D500EF4EE5E}" srcOrd="1" destOrd="0" presId="urn:microsoft.com/office/officeart/2008/layout/LinedList"/>
    <dgm:cxn modelId="{FAB8280A-0DDB-4790-8D2E-D8B3F4EA2E37}" type="presParOf" srcId="{5E0E6086-2DE9-431E-AB7A-357393156F66}" destId="{1F84A143-7E2C-4EB2-96B5-CAEF0FC20EFA}" srcOrd="2" destOrd="0" presId="urn:microsoft.com/office/officeart/2008/layout/LinedList"/>
    <dgm:cxn modelId="{4FEFDFF7-EF72-4A5C-97B2-5C8B5A2D3FD7}" type="presParOf" srcId="{5E0E6086-2DE9-431E-AB7A-357393156F66}" destId="{5524EE39-5EE6-4BA5-895D-186B98F1D2CE}" srcOrd="3" destOrd="0" presId="urn:microsoft.com/office/officeart/2008/layout/LinedList"/>
    <dgm:cxn modelId="{5DD8841D-12D9-4372-BC8E-A0EB5CC1F10A}" type="presParOf" srcId="{5524EE39-5EE6-4BA5-895D-186B98F1D2CE}" destId="{A8511AC1-D2C5-4A42-BA32-D44906804DA8}" srcOrd="0" destOrd="0" presId="urn:microsoft.com/office/officeart/2008/layout/LinedList"/>
    <dgm:cxn modelId="{7BE902DA-B13B-481D-B7A4-647696810544}" type="presParOf" srcId="{5524EE39-5EE6-4BA5-895D-186B98F1D2CE}" destId="{5643D1E8-FE97-442D-A89E-ED7762CEC909}" srcOrd="1" destOrd="0" presId="urn:microsoft.com/office/officeart/2008/layout/LinedList"/>
    <dgm:cxn modelId="{7372B44B-63BE-4787-95A9-BC77041D9924}" type="presParOf" srcId="{5E0E6086-2DE9-431E-AB7A-357393156F66}" destId="{0D453EB4-BCDE-4BA9-8C90-B43A70823F7C}" srcOrd="4" destOrd="0" presId="urn:microsoft.com/office/officeart/2008/layout/LinedList"/>
    <dgm:cxn modelId="{BFD7BD7A-5925-482C-8574-A0B35253B876}" type="presParOf" srcId="{5E0E6086-2DE9-431E-AB7A-357393156F66}" destId="{E11C97CF-9304-4710-B32D-05A9FC57D312}" srcOrd="5" destOrd="0" presId="urn:microsoft.com/office/officeart/2008/layout/LinedList"/>
    <dgm:cxn modelId="{DA8147F5-5C4E-4F03-BD75-8EE5A8E6114E}" type="presParOf" srcId="{E11C97CF-9304-4710-B32D-05A9FC57D312}" destId="{45437A58-0618-4305-B6CD-95341C2CB0CF}" srcOrd="0" destOrd="0" presId="urn:microsoft.com/office/officeart/2008/layout/LinedList"/>
    <dgm:cxn modelId="{EA657F2A-E618-4E92-954B-55D70D946870}" type="presParOf" srcId="{E11C97CF-9304-4710-B32D-05A9FC57D312}" destId="{76BF1AE4-37FE-4F3C-B0E2-07C6A76272E5}" srcOrd="1" destOrd="0" presId="urn:microsoft.com/office/officeart/2008/layout/LinedList"/>
    <dgm:cxn modelId="{614EF646-E0B9-47FD-B5E4-AE600BC564FE}" type="presParOf" srcId="{5E0E6086-2DE9-431E-AB7A-357393156F66}" destId="{160E31BC-E375-4D7E-801F-43FB4ABE3051}" srcOrd="6" destOrd="0" presId="urn:microsoft.com/office/officeart/2008/layout/LinedList"/>
    <dgm:cxn modelId="{0D7D6391-F07D-4039-BFFE-51C07A307793}" type="presParOf" srcId="{5E0E6086-2DE9-431E-AB7A-357393156F66}" destId="{ACB498FD-B378-44D7-B246-7D5BD7CD3DC6}" srcOrd="7" destOrd="0" presId="urn:microsoft.com/office/officeart/2008/layout/LinedList"/>
    <dgm:cxn modelId="{E3648BB0-B0E0-434D-B7C0-F2105C6A5C12}" type="presParOf" srcId="{ACB498FD-B378-44D7-B246-7D5BD7CD3DC6}" destId="{4F2D1FCD-1B41-44A9-A391-D566647511A7}" srcOrd="0" destOrd="0" presId="urn:microsoft.com/office/officeart/2008/layout/LinedList"/>
    <dgm:cxn modelId="{3E1E53BA-54BE-44DA-8A82-B3C538B85629}" type="presParOf" srcId="{ACB498FD-B378-44D7-B246-7D5BD7CD3DC6}" destId="{1C9B8085-7126-4A63-8AFC-CDF7CD91DE79}" srcOrd="1" destOrd="0" presId="urn:microsoft.com/office/officeart/2008/layout/LinedList"/>
    <dgm:cxn modelId="{A3CE4721-14AC-43BE-A441-DAF49E8F98AA}" type="presParOf" srcId="{5E0E6086-2DE9-431E-AB7A-357393156F66}" destId="{DCE474AC-EC8A-4762-8E03-E8617047BB4D}" srcOrd="8" destOrd="0" presId="urn:microsoft.com/office/officeart/2008/layout/LinedList"/>
    <dgm:cxn modelId="{53F700E7-8B50-4F37-B48A-ED4B1C7CF6AC}" type="presParOf" srcId="{5E0E6086-2DE9-431E-AB7A-357393156F66}" destId="{764A7FE0-B115-4B31-BFC0-506F070112B5}" srcOrd="9" destOrd="0" presId="urn:microsoft.com/office/officeart/2008/layout/LinedList"/>
    <dgm:cxn modelId="{9E4217A3-EE79-408E-A4AF-0440715C3422}" type="presParOf" srcId="{764A7FE0-B115-4B31-BFC0-506F070112B5}" destId="{DEEC0822-FA43-4C10-A49B-F6659D2FC6B6}" srcOrd="0" destOrd="0" presId="urn:microsoft.com/office/officeart/2008/layout/LinedList"/>
    <dgm:cxn modelId="{6995520E-4E78-4AA7-93B9-3E7595843BC0}" type="presParOf" srcId="{764A7FE0-B115-4B31-BFC0-506F070112B5}" destId="{E50D8319-9CB4-4512-8571-A18FCB5EC7BA}" srcOrd="1" destOrd="0" presId="urn:microsoft.com/office/officeart/2008/layout/LinedList"/>
    <dgm:cxn modelId="{A597D999-C0DA-4B47-A06C-3AC956CBB502}" type="presParOf" srcId="{5E0E6086-2DE9-431E-AB7A-357393156F66}" destId="{EB272B76-2E3F-472A-86C7-2E9A73BAB295}" srcOrd="10" destOrd="0" presId="urn:microsoft.com/office/officeart/2008/layout/LinedList"/>
    <dgm:cxn modelId="{F0A42962-7721-4B63-A1D7-46F4389FEDC0}" type="presParOf" srcId="{5E0E6086-2DE9-431E-AB7A-357393156F66}" destId="{E2220184-7CBA-4A4E-964E-58C36AFFBA9E}" srcOrd="11" destOrd="0" presId="urn:microsoft.com/office/officeart/2008/layout/LinedList"/>
    <dgm:cxn modelId="{BF15EAD7-936B-4A52-8557-5D152E207690}" type="presParOf" srcId="{E2220184-7CBA-4A4E-964E-58C36AFFBA9E}" destId="{87ED49DA-E75E-4236-9A5D-03AAC272DDE6}" srcOrd="0" destOrd="0" presId="urn:microsoft.com/office/officeart/2008/layout/LinedList"/>
    <dgm:cxn modelId="{EEDA5EEC-AC4A-4003-A1E5-432BBEA84403}" type="presParOf" srcId="{E2220184-7CBA-4A4E-964E-58C36AFFBA9E}" destId="{6FD8F82F-9B77-4723-99BB-D1D47EBCDC5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ACE455E-F913-4E80-AD20-C99DFD4019E5}">
      <dsp:nvSpPr>
        <dsp:cNvPr id="0" name=""/>
        <dsp:cNvSpPr/>
      </dsp:nvSpPr>
      <dsp:spPr>
        <a:xfrm>
          <a:off x="0" y="2125"/>
          <a:ext cx="788670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856B95-E816-4D65-A6BE-7369AD039B6E}">
      <dsp:nvSpPr>
        <dsp:cNvPr id="0" name=""/>
        <dsp:cNvSpPr/>
      </dsp:nvSpPr>
      <dsp:spPr>
        <a:xfrm>
          <a:off x="0" y="2125"/>
          <a:ext cx="7886700" cy="7247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kern="1200" dirty="0" smtClean="0"/>
            <a:t>Назив предмета</a:t>
          </a:r>
          <a:r>
            <a:rPr lang="sr-Latn-RS" sz="2400" kern="1200" dirty="0" smtClean="0"/>
            <a:t>: </a:t>
          </a:r>
          <a:r>
            <a:rPr lang="sr-Cyrl-RS" sz="2400" b="0" u="sng" kern="1200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Енглески језик у финансијама</a:t>
          </a:r>
          <a:endParaRPr lang="en-US" sz="2400" b="0" u="sng" kern="1200" dirty="0">
            <a:solidFill>
              <a:schemeClr val="accent1">
                <a:lumMod val="40000"/>
                <a:lumOff val="60000"/>
              </a:schemeClr>
            </a:solidFill>
          </a:endParaRPr>
        </a:p>
      </dsp:txBody>
      <dsp:txXfrm>
        <a:off x="0" y="2125"/>
        <a:ext cx="7886700" cy="724715"/>
      </dsp:txXfrm>
    </dsp:sp>
    <dsp:sp modelId="{1F84A143-7E2C-4EB2-96B5-CAEF0FC20EFA}">
      <dsp:nvSpPr>
        <dsp:cNvPr id="0" name=""/>
        <dsp:cNvSpPr/>
      </dsp:nvSpPr>
      <dsp:spPr>
        <a:xfrm>
          <a:off x="0" y="726840"/>
          <a:ext cx="788670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511AC1-D2C5-4A42-BA32-D44906804DA8}">
      <dsp:nvSpPr>
        <dsp:cNvPr id="0" name=""/>
        <dsp:cNvSpPr/>
      </dsp:nvSpPr>
      <dsp:spPr>
        <a:xfrm>
          <a:off x="0" y="726840"/>
          <a:ext cx="7886700" cy="7247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kern="1200" dirty="0" smtClean="0"/>
            <a:t>Ниво студија</a:t>
          </a:r>
          <a:r>
            <a:rPr lang="sr-Latn-RS" sz="2400" kern="1200" dirty="0" smtClean="0"/>
            <a:t>: </a:t>
          </a:r>
          <a:r>
            <a:rPr lang="sr-Cyrl-RS" sz="2400" kern="1200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Мастер академске студије</a:t>
          </a:r>
          <a:endParaRPr lang="en-US" sz="2400" kern="1200" dirty="0">
            <a:solidFill>
              <a:schemeClr val="accent1">
                <a:lumMod val="40000"/>
                <a:lumOff val="60000"/>
              </a:schemeClr>
            </a:solidFill>
          </a:endParaRPr>
        </a:p>
      </dsp:txBody>
      <dsp:txXfrm>
        <a:off x="0" y="726840"/>
        <a:ext cx="7886700" cy="724715"/>
      </dsp:txXfrm>
    </dsp:sp>
    <dsp:sp modelId="{0D453EB4-BCDE-4BA9-8C90-B43A70823F7C}">
      <dsp:nvSpPr>
        <dsp:cNvPr id="0" name=""/>
        <dsp:cNvSpPr/>
      </dsp:nvSpPr>
      <dsp:spPr>
        <a:xfrm>
          <a:off x="0" y="1451556"/>
          <a:ext cx="788670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437A58-0618-4305-B6CD-95341C2CB0CF}">
      <dsp:nvSpPr>
        <dsp:cNvPr id="0" name=""/>
        <dsp:cNvSpPr/>
      </dsp:nvSpPr>
      <dsp:spPr>
        <a:xfrm>
          <a:off x="0" y="1451556"/>
          <a:ext cx="7886700" cy="7247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kern="1200" dirty="0" smtClean="0"/>
            <a:t>Студијски програм</a:t>
          </a:r>
          <a:r>
            <a:rPr lang="sr-Latn-RS" sz="2400" kern="1200" dirty="0" smtClean="0"/>
            <a:t>: </a:t>
          </a:r>
          <a:r>
            <a:rPr lang="sr-Cyrl-RS" sz="2400" kern="1200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Финансијско инжењерство</a:t>
          </a:r>
          <a:endParaRPr lang="en-US" sz="2400" kern="1200" dirty="0">
            <a:solidFill>
              <a:schemeClr val="accent1">
                <a:lumMod val="40000"/>
                <a:lumOff val="60000"/>
              </a:schemeClr>
            </a:solidFill>
          </a:endParaRPr>
        </a:p>
      </dsp:txBody>
      <dsp:txXfrm>
        <a:off x="0" y="1451556"/>
        <a:ext cx="7886700" cy="724715"/>
      </dsp:txXfrm>
    </dsp:sp>
    <dsp:sp modelId="{160E31BC-E375-4D7E-801F-43FB4ABE3051}">
      <dsp:nvSpPr>
        <dsp:cNvPr id="0" name=""/>
        <dsp:cNvSpPr/>
      </dsp:nvSpPr>
      <dsp:spPr>
        <a:xfrm>
          <a:off x="0" y="2176271"/>
          <a:ext cx="788670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2D1FCD-1B41-44A9-A391-D566647511A7}">
      <dsp:nvSpPr>
        <dsp:cNvPr id="0" name=""/>
        <dsp:cNvSpPr/>
      </dsp:nvSpPr>
      <dsp:spPr>
        <a:xfrm>
          <a:off x="0" y="2176271"/>
          <a:ext cx="7886700" cy="7247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100" kern="1200"/>
        </a:p>
      </dsp:txBody>
      <dsp:txXfrm>
        <a:off x="0" y="2176271"/>
        <a:ext cx="7886700" cy="724715"/>
      </dsp:txXfrm>
    </dsp:sp>
    <dsp:sp modelId="{DCE474AC-EC8A-4762-8E03-E8617047BB4D}">
      <dsp:nvSpPr>
        <dsp:cNvPr id="0" name=""/>
        <dsp:cNvSpPr/>
      </dsp:nvSpPr>
      <dsp:spPr>
        <a:xfrm>
          <a:off x="0" y="2900987"/>
          <a:ext cx="788670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EC0822-FA43-4C10-A49B-F6659D2FC6B6}">
      <dsp:nvSpPr>
        <dsp:cNvPr id="0" name=""/>
        <dsp:cNvSpPr/>
      </dsp:nvSpPr>
      <dsp:spPr>
        <a:xfrm>
          <a:off x="0" y="2900987"/>
          <a:ext cx="7886700" cy="7247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i="1" kern="1200" dirty="0"/>
        </a:p>
      </dsp:txBody>
      <dsp:txXfrm>
        <a:off x="0" y="2900987"/>
        <a:ext cx="7886700" cy="724715"/>
      </dsp:txXfrm>
    </dsp:sp>
    <dsp:sp modelId="{EB272B76-2E3F-472A-86C7-2E9A73BAB295}">
      <dsp:nvSpPr>
        <dsp:cNvPr id="0" name=""/>
        <dsp:cNvSpPr/>
      </dsp:nvSpPr>
      <dsp:spPr>
        <a:xfrm>
          <a:off x="0" y="3625703"/>
          <a:ext cx="788670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ED49DA-E75E-4236-9A5D-03AAC272DDE6}">
      <dsp:nvSpPr>
        <dsp:cNvPr id="0" name=""/>
        <dsp:cNvSpPr/>
      </dsp:nvSpPr>
      <dsp:spPr>
        <a:xfrm>
          <a:off x="0" y="3625703"/>
          <a:ext cx="7886700" cy="7247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 dirty="0"/>
        </a:p>
      </dsp:txBody>
      <dsp:txXfrm>
        <a:off x="0" y="3625703"/>
        <a:ext cx="7886700" cy="7247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21625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4191996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52421"/>
            <a:ext cx="7772400" cy="4627563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277662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46" indent="-171446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79" indent="-185733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337" indent="-171446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83" indent="-171446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39518861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52421"/>
            <a:ext cx="7772400" cy="462756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46" indent="-171446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92" indent="-171446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337" indent="-171446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83" indent="-171446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4209360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52421"/>
            <a:ext cx="3810000" cy="4525963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52421"/>
            <a:ext cx="3810000" cy="4525963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14296703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1"/>
            <a:ext cx="3810000" cy="4525963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1"/>
            <a:ext cx="3810000" cy="4525963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20016116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96144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560285"/>
            <a:ext cx="3811588" cy="4565877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296144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560285"/>
            <a:ext cx="3813174" cy="4565877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11439521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9228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803371"/>
            <a:ext cx="3811588" cy="4368831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9228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803371"/>
            <a:ext cx="3813174" cy="4368831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41354587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8491157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1896961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94427" y="6184542"/>
            <a:ext cx="2267713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349207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1978672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2" y="0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3419856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2" y="3419856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3419856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3419856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005485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35087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63315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91544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431367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5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5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5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5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921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 marL="114297" indent="-114297">
              <a:buFont typeface="Arial" panose="020B0604020202020204" pitchFamily="34" charset="0"/>
              <a:buChar char="•"/>
              <a:defRPr sz="1050"/>
            </a:lvl2pPr>
            <a:lvl3pPr marL="228594" indent="-114297">
              <a:defRPr sz="1050"/>
            </a:lvl3pPr>
            <a:lvl4pPr marL="400040" indent="-171446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 marL="114297" indent="-114297">
              <a:buFont typeface="Arial" panose="020B0604020202020204" pitchFamily="34" charset="0"/>
              <a:buChar char="•"/>
              <a:defRPr sz="1050"/>
            </a:lvl2pPr>
            <a:lvl3pPr marL="228594" indent="-114297">
              <a:defRPr sz="1050"/>
            </a:lvl3pPr>
            <a:lvl4pPr marL="400040" indent="-171446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2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 marL="114297" indent="-114297">
              <a:buFont typeface="Arial" panose="020B0604020202020204" pitchFamily="34" charset="0"/>
              <a:buChar char="•"/>
              <a:defRPr sz="1050"/>
            </a:lvl2pPr>
            <a:lvl3pPr marL="228594" indent="-114297">
              <a:defRPr sz="1050"/>
            </a:lvl3pPr>
            <a:lvl4pPr marL="400040" indent="-171446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 marL="114297" indent="-114297">
              <a:buFont typeface="Arial" panose="020B0604020202020204" pitchFamily="34" charset="0"/>
              <a:buChar char="•"/>
              <a:defRPr sz="1050"/>
            </a:lvl2pPr>
            <a:lvl3pPr marL="228594" indent="-114297">
              <a:defRPr sz="1050"/>
            </a:lvl3pPr>
            <a:lvl4pPr marL="400040" indent="-171446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2946211348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 marL="114297" indent="-114297">
              <a:buFont typeface="Arial" panose="020B0604020202020204" pitchFamily="34" charset="0"/>
              <a:buChar char="•"/>
              <a:defRPr sz="1050"/>
            </a:lvl2pPr>
            <a:lvl3pPr marL="228594" indent="-114297">
              <a:defRPr sz="1050"/>
            </a:lvl3pPr>
            <a:lvl4pPr marL="400040" indent="-171446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 marL="114297" indent="-114297">
              <a:buFont typeface="Arial" panose="020B0604020202020204" pitchFamily="34" charset="0"/>
              <a:buChar char="•"/>
              <a:defRPr sz="1050"/>
            </a:lvl2pPr>
            <a:lvl3pPr marL="228594" indent="-114297">
              <a:defRPr sz="1050"/>
            </a:lvl3pPr>
            <a:lvl4pPr marL="400040" indent="-171446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2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 marL="114297" indent="-114297">
              <a:buFont typeface="Arial" panose="020B0604020202020204" pitchFamily="34" charset="0"/>
              <a:buChar char="•"/>
              <a:defRPr sz="1050"/>
            </a:lvl2pPr>
            <a:lvl3pPr marL="228594" indent="-114297">
              <a:defRPr sz="1050"/>
            </a:lvl3pPr>
            <a:lvl4pPr marL="400040" indent="-171446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 marL="114297" indent="-114297">
              <a:buFont typeface="Arial" panose="020B0604020202020204" pitchFamily="34" charset="0"/>
              <a:buChar char="•"/>
              <a:defRPr sz="1050"/>
            </a:lvl2pPr>
            <a:lvl3pPr marL="228594" indent="-114297">
              <a:defRPr sz="1050"/>
            </a:lvl3pPr>
            <a:lvl4pPr marL="400040" indent="-171446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3144564981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 marL="114297" indent="-114297">
              <a:buFont typeface="Arial" panose="020B0604020202020204" pitchFamily="34" charset="0"/>
              <a:buChar char="•"/>
              <a:defRPr sz="1050"/>
            </a:lvl2pPr>
            <a:lvl3pPr marL="228594" indent="-114297">
              <a:defRPr sz="1050"/>
            </a:lvl3pPr>
            <a:lvl4pPr marL="400040" indent="-171446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 marL="114297" indent="-114297">
              <a:buFont typeface="Arial" panose="020B0604020202020204" pitchFamily="34" charset="0"/>
              <a:buChar char="•"/>
              <a:defRPr sz="1050"/>
            </a:lvl2pPr>
            <a:lvl3pPr marL="228594" indent="-114297">
              <a:defRPr sz="1050"/>
            </a:lvl3pPr>
            <a:lvl4pPr marL="400040" indent="-171446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8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 marL="114297" indent="-114297">
              <a:buFont typeface="Arial" panose="020B0604020202020204" pitchFamily="34" charset="0"/>
              <a:buChar char="•"/>
              <a:defRPr sz="1050"/>
            </a:lvl2pPr>
            <a:lvl3pPr marL="228594" indent="-114297">
              <a:defRPr sz="1050"/>
            </a:lvl3pPr>
            <a:lvl4pPr marL="400040" indent="-171446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19599194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 marL="114297" indent="-114297">
              <a:buFont typeface="Arial" panose="020B0604020202020204" pitchFamily="34" charset="0"/>
              <a:buChar char="•"/>
              <a:defRPr sz="1050"/>
            </a:lvl2pPr>
            <a:lvl3pPr marL="228594" indent="-114297">
              <a:defRPr sz="1050"/>
            </a:lvl3pPr>
            <a:lvl4pPr marL="400040" indent="-171446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 marL="114297" indent="-114297">
              <a:buFont typeface="Arial" panose="020B0604020202020204" pitchFamily="34" charset="0"/>
              <a:buChar char="•"/>
              <a:defRPr sz="1050"/>
            </a:lvl2pPr>
            <a:lvl3pPr marL="228594" indent="-114297">
              <a:defRPr sz="1050"/>
            </a:lvl3pPr>
            <a:lvl4pPr marL="400040" indent="-171446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8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 marL="114297" indent="-114297">
              <a:buFont typeface="Arial" panose="020B0604020202020204" pitchFamily="34" charset="0"/>
              <a:buChar char="•"/>
              <a:defRPr sz="1050"/>
            </a:lvl2pPr>
            <a:lvl3pPr marL="228594" indent="-114297">
              <a:defRPr sz="1050"/>
            </a:lvl3pPr>
            <a:lvl4pPr marL="400040" indent="-171446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9069599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3814192" cy="958851"/>
          </a:xfr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 marL="114297" indent="-114297">
              <a:buFont typeface="Arial" panose="020B0604020202020204" pitchFamily="34" charset="0"/>
              <a:buChar char="•"/>
              <a:defRPr sz="1050"/>
            </a:lvl2pPr>
            <a:lvl3pPr marL="228594" indent="-114297">
              <a:defRPr sz="1050"/>
            </a:lvl3pPr>
            <a:lvl4pPr marL="400040" indent="-171446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09" y="4980566"/>
            <a:ext cx="3814192" cy="958851"/>
          </a:xfr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 marL="114297" indent="-114297">
              <a:buFont typeface="Arial" panose="020B0604020202020204" pitchFamily="34" charset="0"/>
              <a:buChar char="•"/>
              <a:defRPr sz="1050"/>
            </a:lvl2pPr>
            <a:lvl3pPr marL="228594" indent="-114297">
              <a:defRPr sz="1050"/>
            </a:lvl3pPr>
            <a:lvl4pPr marL="400040" indent="-171446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31793190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3814192" cy="958851"/>
          </a:xfr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 marL="114297" indent="-114297">
              <a:buFont typeface="Arial" panose="020B0604020202020204" pitchFamily="34" charset="0"/>
              <a:buChar char="•"/>
              <a:defRPr sz="1050"/>
            </a:lvl2pPr>
            <a:lvl3pPr marL="228594" indent="-114297">
              <a:defRPr sz="1050"/>
            </a:lvl3pPr>
            <a:lvl4pPr marL="400040" indent="-171446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09" y="4980566"/>
            <a:ext cx="3814192" cy="958851"/>
          </a:xfr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 marL="114297" indent="-114297">
              <a:buFont typeface="Arial" panose="020B0604020202020204" pitchFamily="34" charset="0"/>
              <a:buChar char="•"/>
              <a:defRPr sz="1050"/>
            </a:lvl2pPr>
            <a:lvl3pPr marL="228594" indent="-114297">
              <a:defRPr sz="1050"/>
            </a:lvl3pPr>
            <a:lvl4pPr marL="400040" indent="-171446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4055956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94427" y="6184542"/>
            <a:ext cx="2267713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63182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1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1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1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1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1831086" cy="298833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8" y="3055281"/>
            <a:ext cx="1831086" cy="298833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6" y="3055281"/>
            <a:ext cx="1831086" cy="298833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4" y="3055281"/>
            <a:ext cx="1831086" cy="298833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65457331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1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1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1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1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1831086" cy="298833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8" y="3055281"/>
            <a:ext cx="1831086" cy="298833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6" y="3055281"/>
            <a:ext cx="1831086" cy="298833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4" y="3055281"/>
            <a:ext cx="1831086" cy="298833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26107107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2496312" cy="298833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055281"/>
            <a:ext cx="2496312" cy="298833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055281"/>
            <a:ext cx="2496312" cy="298833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767765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2496312" cy="298833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055281"/>
            <a:ext cx="2496312" cy="298833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055281"/>
            <a:ext cx="2496312" cy="298833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55749267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3813048" cy="298833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055281"/>
            <a:ext cx="3813048" cy="298833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129168133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3813048" cy="298833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055281"/>
            <a:ext cx="3813048" cy="298833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105125092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397001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8" y="1397001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8" y="1397001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397001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4717008"/>
            <a:ext cx="1831086" cy="1326605"/>
          </a:xfrm>
        </p:spPr>
        <p:txBody>
          <a:bodyPr/>
          <a:lstStyle>
            <a:lvl1pPr marL="0" indent="0">
              <a:buNone/>
              <a:defRPr sz="1050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6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4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2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1021965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397001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8" y="1397001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8" y="1397001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397001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4717008"/>
            <a:ext cx="1831086" cy="1326605"/>
          </a:xfrm>
        </p:spPr>
        <p:txBody>
          <a:bodyPr/>
          <a:lstStyle>
            <a:lvl1pPr marL="0" indent="0">
              <a:buNone/>
              <a:defRPr sz="1050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6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4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2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403474166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720990"/>
            <a:ext cx="2496312" cy="1370248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4720990"/>
            <a:ext cx="2496312" cy="1370248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4720990"/>
            <a:ext cx="2496312" cy="1370248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0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8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483778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720990"/>
            <a:ext cx="2496312" cy="1370248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4720990"/>
            <a:ext cx="2496312" cy="1370248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4720990"/>
            <a:ext cx="2496312" cy="1370248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0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8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1641781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94427" y="6184542"/>
            <a:ext cx="2267713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1806493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4" y="1397000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2" y="1397000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704406"/>
            <a:ext cx="3813048" cy="1339207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4704406"/>
            <a:ext cx="3813048" cy="1339207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4" y="3060985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2" y="3060985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8701004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4" y="1397000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2" y="1397000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704406"/>
            <a:ext cx="3813048" cy="1339207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4704406"/>
            <a:ext cx="3813048" cy="1339207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4" y="3060985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2" y="3060985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313578439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4592048"/>
            <a:ext cx="1831086" cy="107106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4592048"/>
            <a:ext cx="1831086" cy="107106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4592048"/>
            <a:ext cx="1831086" cy="107106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4592048"/>
            <a:ext cx="1831086" cy="107106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80879945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4592048"/>
            <a:ext cx="1831086" cy="107106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4592048"/>
            <a:ext cx="1831086" cy="107106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4592048"/>
            <a:ext cx="1831086" cy="107106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4592048"/>
            <a:ext cx="1831086" cy="107106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286521696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4822880"/>
            <a:ext cx="2496312" cy="84023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4822880"/>
            <a:ext cx="2496312" cy="840230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4822880"/>
            <a:ext cx="2496312" cy="84023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386816054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4822880"/>
            <a:ext cx="2496312" cy="84023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4822880"/>
            <a:ext cx="2496312" cy="840230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4822880"/>
            <a:ext cx="2496312" cy="84023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395692724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381419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6999"/>
            <a:ext cx="381419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5053712"/>
            <a:ext cx="3813048" cy="609398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5053712"/>
            <a:ext cx="3813048" cy="609398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256367780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381419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6999"/>
            <a:ext cx="381419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5053712"/>
            <a:ext cx="3813048" cy="609398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5053712"/>
            <a:ext cx="3813048" cy="609398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252798254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2970007"/>
            <a:ext cx="1831086" cy="107106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2970007"/>
            <a:ext cx="1831086" cy="107106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2970007"/>
            <a:ext cx="1831086" cy="107106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2970007"/>
            <a:ext cx="1831086" cy="107106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1831086" cy="1713558"/>
          </a:xfrm>
        </p:spPr>
        <p:txBody>
          <a:bodyPr/>
          <a:lstStyle>
            <a:lvl1pPr marL="0" indent="0">
              <a:buNone/>
              <a:defRPr sz="1050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8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6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4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246921614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2970007"/>
            <a:ext cx="1831086" cy="107106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2970007"/>
            <a:ext cx="1831086" cy="107106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2970007"/>
            <a:ext cx="1831086" cy="107106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2970007"/>
            <a:ext cx="1831086" cy="107106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1831086" cy="1713558"/>
          </a:xfrm>
        </p:spPr>
        <p:txBody>
          <a:bodyPr/>
          <a:lstStyle>
            <a:lvl1pPr marL="0" indent="0">
              <a:buNone/>
              <a:defRPr sz="1050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8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6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4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2355574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94427" y="6184542"/>
            <a:ext cx="2267713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9449965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200839"/>
            <a:ext cx="2496312" cy="84023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200839"/>
            <a:ext cx="2496312" cy="840230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3200839"/>
            <a:ext cx="2496312" cy="84023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2496312" cy="175069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4212305"/>
            <a:ext cx="2496312" cy="175069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4212305"/>
            <a:ext cx="2496312" cy="175069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267074892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200839"/>
            <a:ext cx="2496312" cy="84023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200839"/>
            <a:ext cx="2496312" cy="840230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3200839"/>
            <a:ext cx="2496312" cy="84023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2496312" cy="175069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4212305"/>
            <a:ext cx="2496312" cy="175069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4212305"/>
            <a:ext cx="2496312" cy="175069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290715585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431671"/>
            <a:ext cx="3813048" cy="609398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3431671"/>
            <a:ext cx="3813048" cy="609398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3813048" cy="1703066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4212305"/>
            <a:ext cx="3813048" cy="1703066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257928760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431671"/>
            <a:ext cx="3813048" cy="609398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3431671"/>
            <a:ext cx="3813048" cy="609398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3813048" cy="1703066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4212305"/>
            <a:ext cx="3813048" cy="1703066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95154080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3" y="1639790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5" y="1639790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7" y="1639790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153548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3" y="3153548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5" y="3153548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7" y="3153548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4667305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3" y="4667305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5" y="4667305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7" y="4667305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348777419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3" y="1639790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5" y="1639790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7" y="1639790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153548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3" y="3153548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5" y="3153548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7" y="3153548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4667305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3" y="4667305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5" y="4667305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7" y="4667305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246738053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639790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63978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153548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3153548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3153547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4667305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4" y="4667305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5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7" y="4667304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2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108010400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639790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63978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153548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3153548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3153547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4667305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4" y="4667305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5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7" y="4667304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2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418890732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639790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63978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886577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3886577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3886576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153546258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639790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63978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886577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3886577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3886576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3741556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94427" y="6184542"/>
            <a:ext cx="2267713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4745540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1150616" cy="115214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0" y="1639789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2" y="1639790"/>
            <a:ext cx="1150616" cy="115214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7" y="1639789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886577"/>
            <a:ext cx="1150616" cy="115214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0" y="3886576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2" y="3886577"/>
            <a:ext cx="1150616" cy="115214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7" y="3886576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42353602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1150616" cy="115214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0" y="1639789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2" y="1639790"/>
            <a:ext cx="1150616" cy="115214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7" y="1639789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886577"/>
            <a:ext cx="1150616" cy="115214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0" y="3886576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2" y="3886577"/>
            <a:ext cx="1150616" cy="115214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7" y="3886576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327816467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08802" y="1639790"/>
            <a:ext cx="1378180" cy="138074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1" y="3256993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50" i="1"/>
            </a:lvl2pPr>
            <a:lvl3pPr marL="0" indent="0" algn="ctr">
              <a:buNone/>
              <a:defRPr sz="105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847505" y="1639790"/>
            <a:ext cx="1378180" cy="138074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4" y="3256993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50" i="1"/>
            </a:lvl2pPr>
            <a:lvl3pPr marL="0" indent="0" algn="ctr">
              <a:buNone/>
              <a:defRPr sz="105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686208" y="1639789"/>
            <a:ext cx="1378180" cy="138074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47" y="3256993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50" i="1"/>
            </a:lvl2pPr>
            <a:lvl3pPr marL="0" indent="0" algn="ctr">
              <a:buNone/>
              <a:defRPr sz="105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184096209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1" y="3256993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50" i="1"/>
            </a:lvl2pPr>
            <a:lvl3pPr marL="0" indent="0" algn="ctr">
              <a:buNone/>
              <a:defRPr sz="105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4" y="3256993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50" i="1"/>
            </a:lvl2pPr>
            <a:lvl3pPr marL="0" indent="0" algn="ctr">
              <a:buNone/>
              <a:defRPr sz="105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47" y="3256993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50" i="1"/>
            </a:lvl2pPr>
            <a:lvl3pPr marL="0" indent="0" algn="ctr">
              <a:buNone/>
              <a:defRPr sz="105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08802" y="1639790"/>
            <a:ext cx="1378180" cy="138074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847505" y="1639790"/>
            <a:ext cx="1378180" cy="138074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686208" y="1639789"/>
            <a:ext cx="1378180" cy="138074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3489808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50552" y="1639790"/>
            <a:ext cx="1380744" cy="138074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3256993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50" i="1"/>
            </a:lvl2pPr>
            <a:lvl3pPr marL="0" indent="0" algn="ctr">
              <a:buNone/>
              <a:defRPr sz="105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853449" y="1639790"/>
            <a:ext cx="1380744" cy="138074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7" y="3256993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50" i="1"/>
            </a:lvl2pPr>
            <a:lvl3pPr marL="0" indent="0" algn="ctr">
              <a:buNone/>
              <a:defRPr sz="105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956346" y="1639790"/>
            <a:ext cx="1380744" cy="138074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3256993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50" i="1"/>
            </a:lvl2pPr>
            <a:lvl3pPr marL="0" indent="0" algn="ctr">
              <a:buNone/>
              <a:defRPr sz="105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059242" y="1639789"/>
            <a:ext cx="1380744" cy="138074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1" y="3256993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50" i="1"/>
            </a:lvl2pPr>
            <a:lvl3pPr marL="0" indent="0" algn="ctr">
              <a:buNone/>
              <a:defRPr sz="105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24527730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3256993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50" i="1"/>
            </a:lvl2pPr>
            <a:lvl3pPr marL="0" indent="0" algn="ctr">
              <a:buNone/>
              <a:defRPr sz="105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7" y="3256993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50" i="1"/>
            </a:lvl2pPr>
            <a:lvl3pPr marL="0" indent="0" algn="ctr">
              <a:buNone/>
              <a:defRPr sz="105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3256993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50" i="1"/>
            </a:lvl2pPr>
            <a:lvl3pPr marL="0" indent="0" algn="ctr">
              <a:buNone/>
              <a:defRPr sz="105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1" y="3256993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50" i="1"/>
            </a:lvl2pPr>
            <a:lvl3pPr marL="0" indent="0" algn="ctr">
              <a:buNone/>
              <a:defRPr sz="105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50552" y="1639790"/>
            <a:ext cx="1380744" cy="138074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853449" y="1639790"/>
            <a:ext cx="1380744" cy="138074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956346" y="1639790"/>
            <a:ext cx="1380744" cy="138074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059242" y="1639789"/>
            <a:ext cx="1380744" cy="138074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7733013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268759"/>
            <a:ext cx="1764195" cy="3535680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93478" y="1268759"/>
            <a:ext cx="1764195" cy="3535680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2600782" y="1268759"/>
            <a:ext cx="1859858" cy="353568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1050"/>
            </a:lvl2pPr>
            <a:lvl3pPr marL="113110" indent="-113110">
              <a:defRPr sz="1050"/>
            </a:lvl3pPr>
            <a:lvl4pPr marL="301229" indent="-155972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6598342" y="1268759"/>
            <a:ext cx="1859858" cy="353568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1050"/>
            </a:lvl2pPr>
            <a:lvl3pPr marL="113110" indent="-113110">
              <a:defRPr sz="1050"/>
            </a:lvl3pPr>
            <a:lvl4pPr marL="301229" indent="-155972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685801" y="4980566"/>
            <a:ext cx="3774839" cy="958851"/>
          </a:xfr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 marL="114297" indent="-114297">
              <a:buFont typeface="Arial" panose="020B0604020202020204" pitchFamily="34" charset="0"/>
              <a:buChar char="•"/>
              <a:defRPr sz="1050"/>
            </a:lvl2pPr>
            <a:lvl3pPr marL="228594" indent="-114297">
              <a:defRPr sz="1050"/>
            </a:lvl3pPr>
            <a:lvl4pPr marL="400040" indent="-171446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693479" y="4980566"/>
            <a:ext cx="3764722" cy="958851"/>
          </a:xfr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 marL="114297" indent="-114297">
              <a:buFont typeface="Arial" panose="020B0604020202020204" pitchFamily="34" charset="0"/>
              <a:buChar char="•"/>
              <a:defRPr sz="1050"/>
            </a:lvl2pPr>
            <a:lvl3pPr marL="228594" indent="-114297">
              <a:defRPr sz="1050"/>
            </a:lvl3pPr>
            <a:lvl4pPr marL="400040" indent="-171446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88994767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rvi slajd sa naslovom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xmlns="" id="{7544EB9B-33F2-4FE9-A996-86F2B8C2D2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0999" y="4645891"/>
            <a:ext cx="6858000" cy="639619"/>
          </a:xfrm>
        </p:spPr>
        <p:txBody>
          <a:bodyPr anchor="b">
            <a:noAutofit/>
          </a:bodyPr>
          <a:lstStyle>
            <a:lvl1pPr algn="l">
              <a:defRPr sz="38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39000" y="4447823"/>
            <a:ext cx="3430208" cy="4573611"/>
          </a:xfrm>
          <a:prstGeom prst="rect">
            <a:avLst/>
          </a:prstGeom>
        </p:spPr>
      </p:pic>
      <p:sp>
        <p:nvSpPr>
          <p:cNvPr id="15" name="Text Placeholder 13">
            <a:extLst>
              <a:ext uri="{FF2B5EF4-FFF2-40B4-BE49-F238E27FC236}">
                <a16:creationId xmlns:a16="http://schemas.microsoft.com/office/drawing/2014/main" xmlns="" id="{AD515EA6-8401-42EE-8EAC-56AED2BE28E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0999" y="5468257"/>
            <a:ext cx="6858000" cy="368300"/>
          </a:xfrm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subtitle style</a:t>
            </a:r>
            <a:endParaRPr lang="en-GB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4165600"/>
            <a:ext cx="9144000" cy="0"/>
          </a:xfrm>
          <a:prstGeom prst="line">
            <a:avLst/>
          </a:prstGeom>
          <a:ln w="19050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731367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94427" y="6184542"/>
            <a:ext cx="2267713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19342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94427" y="6184542"/>
            <a:ext cx="2267713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50651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94427" y="6184542"/>
            <a:ext cx="2267713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92098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slideLayout" Target="../slideLayouts/slideLayout63.xml"/><Relationship Id="rId68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image" Target="../media/image1.png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5" name="Slide Number Placeholder 5"/>
          <p:cNvSpPr txBox="1">
            <a:spLocks/>
          </p:cNvSpPr>
          <p:nvPr userDrawn="1"/>
        </p:nvSpPr>
        <p:spPr>
          <a:xfrm>
            <a:off x="814963" y="6293087"/>
            <a:ext cx="139424" cy="328295"/>
          </a:xfrm>
          <a:prstGeom prst="rect">
            <a:avLst/>
          </a:prstGeom>
        </p:spPr>
        <p:txBody>
          <a:bodyPr vert="horz" wrap="none" lIns="121920" tIns="60960" rIns="121920" bIns="609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1200" smtClean="0">
                <a:solidFill>
                  <a:schemeClr val="tx1"/>
                </a:solidFill>
              </a:rPr>
              <a:pPr algn="ctr"/>
              <a:t>‹#›</a:t>
            </a:fld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6" name="Oval 25"/>
          <p:cNvSpPr/>
          <p:nvPr userDrawn="1"/>
        </p:nvSpPr>
        <p:spPr>
          <a:xfrm>
            <a:off x="718075" y="6290644"/>
            <a:ext cx="3332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27" name="Oval 26"/>
          <p:cNvSpPr/>
          <p:nvPr userDrawn="1"/>
        </p:nvSpPr>
        <p:spPr>
          <a:xfrm>
            <a:off x="281861" y="6290644"/>
            <a:ext cx="3332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28" name="Rectangle 9"/>
          <p:cNvSpPr/>
          <p:nvPr userDrawn="1"/>
        </p:nvSpPr>
        <p:spPr>
          <a:xfrm rot="2700000">
            <a:off x="426720" y="6412186"/>
            <a:ext cx="90117" cy="90117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29" name="Oval 28"/>
          <p:cNvSpPr/>
          <p:nvPr userDrawn="1"/>
        </p:nvSpPr>
        <p:spPr>
          <a:xfrm rot="10800000">
            <a:off x="1154288" y="6290644"/>
            <a:ext cx="3332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30" name="Rectangle 9"/>
          <p:cNvSpPr/>
          <p:nvPr userDrawn="1"/>
        </p:nvSpPr>
        <p:spPr>
          <a:xfrm rot="13500000">
            <a:off x="1252512" y="6412186"/>
            <a:ext cx="90117" cy="90117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7" name="Action Button: Forward or Next 16">
            <a:hlinkClick r:id="" action="ppaction://hlinkshowjump?jump=nextslide" highlightClick="1"/>
          </p:cNvPr>
          <p:cNvSpPr/>
          <p:nvPr userDrawn="1"/>
        </p:nvSpPr>
        <p:spPr>
          <a:xfrm>
            <a:off x="1127078" y="6259096"/>
            <a:ext cx="402336" cy="402336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9" name="Action Button: Back or Previous 18">
            <a:hlinkClick r:id="" action="ppaction://hlinkshowjump?jump=previousslide" highlightClick="1"/>
          </p:cNvPr>
          <p:cNvSpPr/>
          <p:nvPr userDrawn="1"/>
        </p:nvSpPr>
        <p:spPr>
          <a:xfrm>
            <a:off x="249959" y="6251322"/>
            <a:ext cx="402336" cy="402336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pic>
        <p:nvPicPr>
          <p:cNvPr id="23" name="Picture 22"/>
          <p:cNvPicPr>
            <a:picLocks noChangeAspect="1"/>
          </p:cNvPicPr>
          <p:nvPr userDrawn="1"/>
        </p:nvPicPr>
        <p:blipFill>
          <a:blip r:embed="rId6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94428" y="6185944"/>
            <a:ext cx="2267712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9061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  <p:sldLayoutId id="2147483702" r:id="rId42"/>
    <p:sldLayoutId id="2147483703" r:id="rId43"/>
    <p:sldLayoutId id="2147483704" r:id="rId44"/>
    <p:sldLayoutId id="2147483705" r:id="rId45"/>
    <p:sldLayoutId id="2147483706" r:id="rId46"/>
    <p:sldLayoutId id="2147483707" r:id="rId47"/>
    <p:sldLayoutId id="2147483708" r:id="rId48"/>
    <p:sldLayoutId id="2147483709" r:id="rId49"/>
    <p:sldLayoutId id="2147483710" r:id="rId50"/>
    <p:sldLayoutId id="2147483711" r:id="rId51"/>
    <p:sldLayoutId id="2147483712" r:id="rId52"/>
    <p:sldLayoutId id="2147483713" r:id="rId53"/>
    <p:sldLayoutId id="2147483714" r:id="rId54"/>
    <p:sldLayoutId id="2147483715" r:id="rId55"/>
    <p:sldLayoutId id="2147483716" r:id="rId56"/>
    <p:sldLayoutId id="2147483717" r:id="rId57"/>
    <p:sldLayoutId id="2147483718" r:id="rId58"/>
    <p:sldLayoutId id="2147483719" r:id="rId59"/>
    <p:sldLayoutId id="2147483720" r:id="rId60"/>
    <p:sldLayoutId id="2147483721" r:id="rId61"/>
    <p:sldLayoutId id="2147483722" r:id="rId62"/>
    <p:sldLayoutId id="2147483723" r:id="rId63"/>
    <p:sldLayoutId id="2147483724" r:id="rId64"/>
    <p:sldLayoutId id="2147483725" r:id="rId65"/>
    <p:sldLayoutId id="2147483726" r:id="rId66"/>
    <p:sldLayoutId id="2147483728" r:id="rId67"/>
  </p:sldLayoutIdLst>
  <p:txStyles>
    <p:titleStyle>
      <a:lvl1pPr algn="ctr" defTabSz="914378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80" indent="-173034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925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371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817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jelena.andjelkovic@fon.bg.ac.rs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0.xml"/><Relationship Id="rId5" Type="http://schemas.openxmlformats.org/officeDocument/2006/relationships/hyperlink" Target="mailto:marija.mersnik@fon.bg.ac.rs" TargetMode="Externa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hyperlink" Target="http://eng.fon.rs/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0999" y="4645891"/>
            <a:ext cx="8337551" cy="639619"/>
          </a:xfrm>
        </p:spPr>
        <p:txBody>
          <a:bodyPr/>
          <a:lstStyle/>
          <a:p>
            <a:r>
              <a:rPr lang="sr-Cyrl-RS" sz="3600" dirty="0" smtClean="0"/>
              <a:t>Енглески језик у области људских ресурса </a:t>
            </a:r>
            <a:endParaRPr lang="en-US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0998" y="4876800"/>
            <a:ext cx="7848601" cy="1506415"/>
          </a:xfrm>
        </p:spPr>
        <p:txBody>
          <a:bodyPr>
            <a:normAutofit/>
          </a:bodyPr>
          <a:lstStyle/>
          <a:p>
            <a:pPr algn="ctr">
              <a:spcBef>
                <a:spcPts val="600"/>
              </a:spcBef>
            </a:pPr>
            <a:r>
              <a:rPr lang="sr-Cyrl-RS" sz="2000" b="1" dirty="0" smtClean="0">
                <a:solidFill>
                  <a:schemeClr val="bg1"/>
                </a:solidFill>
              </a:rPr>
              <a:t>Презентација предмета</a:t>
            </a:r>
          </a:p>
          <a:p>
            <a:pPr algn="ctr">
              <a:spcBef>
                <a:spcPts val="600"/>
              </a:spcBef>
            </a:pPr>
            <a:r>
              <a:rPr lang="sr-Cyrl-RS" sz="4000" b="1" dirty="0" smtClean="0">
                <a:solidFill>
                  <a:schemeClr val="bg1"/>
                </a:solidFill>
              </a:rPr>
              <a:t>Енглески језик у финансијама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588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1C630C-8E45-7D74-8FFE-185F15A20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231985"/>
            <a:ext cx="7753350" cy="1292015"/>
          </a:xfrm>
        </p:spPr>
        <p:txBody>
          <a:bodyPr>
            <a:normAutofit fontScale="90000"/>
          </a:bodyPr>
          <a:lstStyle/>
          <a:p>
            <a:r>
              <a:rPr lang="sr-Latn-RS" sz="32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/>
            </a:r>
            <a:br>
              <a:rPr lang="sr-Latn-RS" sz="32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</a:br>
            <a:r>
              <a:rPr lang="sr-Cyrl-RS" sz="32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Предметни наставници</a:t>
            </a:r>
            <a:r>
              <a:rPr lang="sr-Latn-RS" sz="32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/>
            </a:r>
            <a:br>
              <a:rPr lang="sr-Latn-RS" sz="32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</a:br>
            <a:r>
              <a:rPr lang="sr-Cyrl-RS" sz="27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кабинет 307</a:t>
            </a:r>
            <a:r>
              <a:rPr lang="sr-Latn-RS" sz="27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/>
            </a:r>
            <a:br>
              <a:rPr lang="sr-Latn-RS" sz="27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TextBox 12">
            <a:extLst>
              <a:ext uri="{FF2B5EF4-FFF2-40B4-BE49-F238E27FC236}">
                <a16:creationId xmlns:a16="http://schemas.microsoft.com/office/drawing/2014/main" xmlns="" id="{5AC0D53D-2A9F-1675-B2B0-E452846CC1E6}"/>
              </a:ext>
            </a:extLst>
          </p:cNvPr>
          <p:cNvSpPr txBox="1">
            <a:spLocks noGrp="1" noChangeArrowheads="1"/>
          </p:cNvSpPr>
          <p:nvPr>
            <p:ph idx="1"/>
          </p:nvPr>
        </p:nvSpPr>
        <p:spPr bwMode="auto">
          <a:xfrm>
            <a:off x="628650" y="1406091"/>
            <a:ext cx="7886700" cy="2000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r-Latn-RS" altLang="sr-Latn-RS" sz="2000" dirty="0">
              <a:solidFill>
                <a:srgbClr val="444444"/>
              </a:solidFill>
              <a:latin typeface="Abadi" panose="020B0604020202020204" pitchFamily="34" charset="0"/>
            </a:endParaRPr>
          </a:p>
          <a:p>
            <a:pPr marL="0" indent="0" eaLnBrk="1" hangingPunct="1">
              <a:buNone/>
            </a:pPr>
            <a:endParaRPr lang="sr-Latn-RS" altLang="en-US" sz="2000" b="1" dirty="0">
              <a:latin typeface="Abadi" panose="020B060402020202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endParaRPr lang="sr-Latn-RS" altLang="en-US" sz="2000" b="1" i="1" dirty="0">
              <a:solidFill>
                <a:srgbClr val="444444"/>
              </a:solidFill>
              <a:latin typeface="Abadi" panose="020B060402020202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r-Latn-RS" altLang="sr-Latn-RS" sz="2000" b="1" dirty="0">
              <a:latin typeface="Abadi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l-PL" altLang="sr-Latn-RS" sz="2000" b="1" i="1" dirty="0">
              <a:solidFill>
                <a:srgbClr val="444444"/>
              </a:solidFill>
              <a:latin typeface="Abadi" panose="020B0604020202020204" pitchFamily="34" charset="0"/>
              <a:cs typeface="Calibri" panose="020F0502020204030204" pitchFamily="34" charset="0"/>
            </a:endParaRPr>
          </a:p>
          <a:p>
            <a:pPr marL="0" indent="0" eaLnBrk="1" hangingPunct="1">
              <a:buNone/>
              <a:defRPr/>
            </a:pPr>
            <a:endParaRPr lang="sr-Latn-RS" sz="2000" b="1" dirty="0">
              <a:latin typeface="Abadi" panose="020B06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xmlns="" id="{72A2A585-9E20-27CA-7CC5-8F23F1D16F6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000" y="1981200"/>
            <a:ext cx="1392089" cy="1853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438400" y="2438400"/>
            <a:ext cx="5867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sr-Cyrl-RS" altLang="sr-Latn-RS" sz="24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проф. др Јелена Анђелковић </a:t>
            </a:r>
            <a:endParaRPr lang="en-US" altLang="sr-Latn-RS" sz="2400" b="1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>
              <a:spcBef>
                <a:spcPct val="0"/>
              </a:spcBef>
            </a:pPr>
            <a:r>
              <a:rPr lang="sr-Latn-RS" altLang="sr-Latn-RS" sz="24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  <a:hlinkClick r:id="rId3"/>
              </a:rPr>
              <a:t>jelena.andjelkovic</a:t>
            </a:r>
            <a:r>
              <a:rPr lang="en-US" altLang="sr-Latn-R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  <a:hlinkClick r:id="rId3"/>
              </a:rPr>
              <a:t>@</a:t>
            </a:r>
            <a:r>
              <a:rPr lang="en-US" altLang="sr-Latn-RS" sz="2400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  <a:hlinkClick r:id="rId3"/>
              </a:rPr>
              <a:t>fon.bg.ac.rs</a:t>
            </a:r>
            <a:endParaRPr lang="sr-Latn-RS" altLang="sr-Latn-RS" sz="24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  <p:pic>
        <p:nvPicPr>
          <p:cNvPr id="6" name="Picture 2" descr="Профил наставника | Fakultet organizacionih nauka">
            <a:extLst>
              <a:ext uri="{FF2B5EF4-FFF2-40B4-BE49-F238E27FC236}">
                <a16:creationId xmlns="" xmlns:a16="http://schemas.microsoft.com/office/drawing/2014/main" id="{1E2D4449-D97E-E65A-7FFA-52C2C5342F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191000"/>
            <a:ext cx="1447800" cy="1930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2667000" y="4648200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r-Cyrl-RS" altLang="en-US" sz="24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  <a:cs typeface="Times New Roman" panose="02020603050405020304" pitchFamily="18" charset="0"/>
              </a:rPr>
              <a:t>доц. др Марија Мершник</a:t>
            </a:r>
            <a:endParaRPr lang="sr-Latn-RS" altLang="en-US" sz="2400" b="1" dirty="0" smtClean="0">
              <a:solidFill>
                <a:schemeClr val="accent5">
                  <a:lumMod val="20000"/>
                  <a:lumOff val="80000"/>
                </a:schemeClr>
              </a:solidFill>
              <a:latin typeface="+mj-lt"/>
              <a:cs typeface="Times New Roman" panose="02020603050405020304" pitchFamily="18" charset="0"/>
            </a:endParaRPr>
          </a:p>
          <a:p>
            <a:r>
              <a:rPr lang="sr-Latn-RS" altLang="en-US" sz="240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  <a:cs typeface="Calibri" panose="020F0502020204030204" pitchFamily="34" charset="0"/>
                <a:hlinkClick r:id="rId5"/>
              </a:rPr>
              <a:t>marija.mersnik</a:t>
            </a:r>
            <a:r>
              <a:rPr lang="en-US" alt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  <a:cs typeface="Calibri" panose="020F0502020204030204" pitchFamily="34" charset="0"/>
                <a:hlinkClick r:id="rId5"/>
              </a:rPr>
              <a:t>@</a:t>
            </a:r>
            <a:r>
              <a:rPr lang="en-US" altLang="en-US" sz="2400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  <a:cs typeface="Calibri" panose="020F0502020204030204" pitchFamily="34" charset="0"/>
                <a:hlinkClick r:id="rId5"/>
              </a:rPr>
              <a:t>fon.bg.ac.rs</a:t>
            </a:r>
            <a:endParaRPr lang="sr-Latn-RS" altLang="en-US" sz="2400" dirty="0" smtClean="0">
              <a:solidFill>
                <a:schemeClr val="accent5">
                  <a:lumMod val="20000"/>
                  <a:lumOff val="80000"/>
                </a:schemeClr>
              </a:solidFill>
              <a:latin typeface="+mj-lt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4355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955A2079-FA98-4876-80F0-72364A7D2E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-1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F052E6F1-BBB2-BFC2-B00C-A840BD6EA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57189"/>
            <a:ext cx="7886700" cy="1133499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O</a:t>
            </a:r>
            <a:r>
              <a:rPr lang="sr-Cyrl-RS" sz="36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сновне информације</a:t>
            </a:r>
            <a:endParaRPr lang="en-US" sz="36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7007C838-0628-6D1D-E763-5E8F6A1B9A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292503180"/>
              </p:ext>
            </p:extLst>
          </p:nvPr>
        </p:nvGraphicFramePr>
        <p:xfrm>
          <a:off x="609600" y="1828800"/>
          <a:ext cx="78867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85800" y="5486401"/>
            <a:ext cx="7620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2400" dirty="0" smtClean="0">
                <a:hlinkClick r:id="rId7"/>
              </a:rPr>
              <a:t>http://eng.fon.rs/</a:t>
            </a:r>
            <a:endParaRPr lang="en-US" sz="2400" i="1" dirty="0" smtClean="0"/>
          </a:p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914400" y="4114800"/>
            <a:ext cx="708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Cyrl-RS" sz="2400" dirty="0" smtClean="0"/>
              <a:t>Статус предмета: </a:t>
            </a:r>
            <a:r>
              <a:rPr lang="sr-Cyrl-RS" sz="24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Изборни</a:t>
            </a:r>
            <a:endParaRPr lang="en-US" sz="2400" i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19200" y="4876800"/>
            <a:ext cx="662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Број</a:t>
            </a:r>
            <a:r>
              <a:rPr lang="sr-Latn-RS" sz="2400" dirty="0" smtClean="0"/>
              <a:t> ESPB: </a:t>
            </a:r>
            <a:r>
              <a:rPr lang="sr-Latn-RS" sz="24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6</a:t>
            </a:r>
            <a:endParaRPr lang="en-US" sz="24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4039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Циљ предмета</a:t>
            </a:r>
            <a:endParaRPr lang="en-US" sz="36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 dirty="0" smtClean="0"/>
          </a:p>
          <a:p>
            <a:r>
              <a:rPr lang="ru-RU" sz="2400" dirty="0" smtClean="0"/>
              <a:t>Оспособљавање студената за активно коришћење енглеског језика и стручне терминологије из области финансија, финансијског менаџмента и сродних области у реалним пословним ситуацијама </a:t>
            </a:r>
          </a:p>
          <a:p>
            <a:endParaRPr lang="ru-RU" sz="2400" dirty="0" smtClean="0"/>
          </a:p>
          <a:p>
            <a:r>
              <a:rPr lang="ru-RU" sz="2400" dirty="0" smtClean="0"/>
              <a:t>Развој вештина усмене и писане комуникације на стручном енглеском језику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Исход предмета</a:t>
            </a:r>
            <a:endParaRPr lang="en-US" sz="36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Студенти ће захвљујући овом предмету:</a:t>
            </a:r>
          </a:p>
          <a:p>
            <a:endParaRPr lang="ru-RU" sz="2400" dirty="0" smtClean="0"/>
          </a:p>
          <a:p>
            <a:r>
              <a:rPr lang="ru-RU" sz="2400" dirty="0" smtClean="0"/>
              <a:t>Усвојити знања релевантне стручне терминологије из области финансија на енглеском језику,</a:t>
            </a:r>
          </a:p>
          <a:p>
            <a:r>
              <a:rPr lang="ru-RU" sz="2400" dirty="0" smtClean="0"/>
              <a:t>Развити потребне продуктивне језичке вештине,</a:t>
            </a:r>
          </a:p>
          <a:p>
            <a:r>
              <a:rPr lang="ru-RU" sz="2400" dirty="0" smtClean="0"/>
              <a:t>Умети да практично примене стечена знања и вештине у реалним пословним ситуацијама приликом усмене и писане комуникације на енглеском језику.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2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Неке од тема:</a:t>
            </a:r>
            <a:endParaRPr lang="en-US" sz="32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i="1" dirty="0" smtClean="0"/>
              <a:t>Introduction to English for Finance (basic terms, figures, numbers &amp; trends)</a:t>
            </a:r>
            <a:r>
              <a:rPr lang="sr-Latn-RS" sz="2000" i="1" dirty="0" smtClean="0"/>
              <a:t>,</a:t>
            </a:r>
            <a:r>
              <a:rPr lang="en-US" sz="2000" i="1" dirty="0" smtClean="0"/>
              <a:t> </a:t>
            </a:r>
            <a:endParaRPr lang="sr-Latn-RS" sz="2000" i="1" dirty="0" smtClean="0"/>
          </a:p>
          <a:p>
            <a:r>
              <a:rPr lang="en-US" sz="2000" i="1" dirty="0" smtClean="0"/>
              <a:t>International finance and financial industry</a:t>
            </a:r>
            <a:r>
              <a:rPr lang="sr-Latn-RS" sz="2000" i="1" dirty="0" smtClean="0"/>
              <a:t>,</a:t>
            </a:r>
          </a:p>
          <a:p>
            <a:r>
              <a:rPr lang="en-US" sz="2000" i="1" dirty="0" smtClean="0"/>
              <a:t>Banking</a:t>
            </a:r>
            <a:r>
              <a:rPr lang="sr-Latn-RS" sz="2000" i="1" dirty="0" smtClean="0"/>
              <a:t>,</a:t>
            </a:r>
            <a:r>
              <a:rPr lang="en-US" sz="2000" i="1" dirty="0" smtClean="0"/>
              <a:t> </a:t>
            </a:r>
            <a:endParaRPr lang="sr-Latn-RS" sz="2000" i="1" dirty="0" smtClean="0"/>
          </a:p>
          <a:p>
            <a:r>
              <a:rPr lang="en-US" sz="2000" i="1" dirty="0" smtClean="0"/>
              <a:t>Accounting</a:t>
            </a:r>
            <a:r>
              <a:rPr lang="sr-Latn-RS" sz="2000" i="1" dirty="0" smtClean="0"/>
              <a:t>,</a:t>
            </a:r>
          </a:p>
          <a:p>
            <a:r>
              <a:rPr lang="en-US" sz="2000" i="1" dirty="0" smtClean="0"/>
              <a:t>Financial statements</a:t>
            </a:r>
            <a:r>
              <a:rPr lang="sr-Latn-RS" sz="2000" i="1" dirty="0" smtClean="0"/>
              <a:t>,</a:t>
            </a:r>
            <a:r>
              <a:rPr lang="en-US" sz="2000" i="1" dirty="0" smtClean="0"/>
              <a:t> </a:t>
            </a:r>
            <a:endParaRPr lang="sr-Latn-RS" sz="2000" i="1" dirty="0" smtClean="0"/>
          </a:p>
          <a:p>
            <a:r>
              <a:rPr lang="en-US" sz="2000" i="1" dirty="0" smtClean="0"/>
              <a:t>Auditing</a:t>
            </a:r>
            <a:r>
              <a:rPr lang="sr-Latn-RS" sz="2000" i="1" dirty="0" smtClean="0"/>
              <a:t>,</a:t>
            </a:r>
          </a:p>
          <a:p>
            <a:r>
              <a:rPr lang="en-US" sz="2000" i="1" dirty="0" smtClean="0"/>
              <a:t>Stock markets</a:t>
            </a:r>
            <a:r>
              <a:rPr lang="sr-Latn-RS" sz="2000" i="1" dirty="0" smtClean="0"/>
              <a:t>,</a:t>
            </a:r>
          </a:p>
          <a:p>
            <a:r>
              <a:rPr lang="en-US" sz="2000" i="1" dirty="0" smtClean="0"/>
              <a:t> Mergers, acquisitions and buyouts</a:t>
            </a:r>
            <a:r>
              <a:rPr lang="sr-Latn-RS" sz="2000" i="1" dirty="0" smtClean="0"/>
              <a:t>,</a:t>
            </a:r>
          </a:p>
          <a:p>
            <a:r>
              <a:rPr lang="sr-Latn-RS" sz="2000" i="1" dirty="0" smtClean="0"/>
              <a:t>Business </a:t>
            </a:r>
            <a:r>
              <a:rPr lang="en-US" sz="2000" i="1" dirty="0" smtClean="0"/>
              <a:t>Correspondence</a:t>
            </a:r>
            <a:r>
              <a:rPr lang="sr-Latn-RS" sz="2000" i="1" dirty="0" smtClean="0"/>
              <a:t> for Finance, </a:t>
            </a:r>
          </a:p>
          <a:p>
            <a:r>
              <a:rPr lang="en-US" sz="2000" i="1" dirty="0" smtClean="0"/>
              <a:t>Financial idioms, slang and confusable words</a:t>
            </a:r>
            <a:r>
              <a:rPr lang="sr-Cyrl-RS" sz="2000" i="1" dirty="0" smtClean="0"/>
              <a:t>.</a:t>
            </a:r>
            <a:r>
              <a:rPr lang="sr-Latn-RS" sz="2000" i="1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2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Оцена знања</a:t>
            </a:r>
            <a:endParaRPr lang="en-US" sz="32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 dirty="0" smtClean="0"/>
          </a:p>
          <a:p>
            <a:pPr algn="ctr"/>
            <a:endParaRPr lang="en-US" sz="2400" dirty="0" smtClean="0"/>
          </a:p>
          <a:p>
            <a:pPr algn="ctr"/>
            <a:r>
              <a:rPr lang="ru-RU" sz="2400" dirty="0" smtClean="0"/>
              <a:t>Испитни тест: 70 поена</a:t>
            </a:r>
          </a:p>
          <a:p>
            <a:pPr algn="ctr"/>
            <a:r>
              <a:rPr lang="ru-RU" sz="2400" dirty="0" smtClean="0"/>
              <a:t>Домаћи задатак (презентација): 30 поена</a:t>
            </a:r>
            <a:endParaRPr lang="sr-Latn-R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Писмени испит </a:t>
            </a:r>
            <a:r>
              <a:rPr lang="en-US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(</a:t>
            </a:r>
            <a:r>
              <a:rPr lang="sr-Latn-RS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7</a:t>
            </a:r>
            <a:r>
              <a:rPr lang="en-US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0 </a:t>
            </a:r>
            <a:r>
              <a:rPr lang="sr-Cyrl-RS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поена</a:t>
            </a:r>
            <a:r>
              <a:rPr lang="en-US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) </a:t>
            </a:r>
            <a:endParaRPr lang="en-US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1"/>
            <a:ext cx="7848600" cy="4952999"/>
          </a:xfrm>
        </p:spPr>
        <p:txBody>
          <a:bodyPr>
            <a:normAutofit lnSpcReduction="10000"/>
          </a:bodyPr>
          <a:lstStyle/>
          <a:p>
            <a:r>
              <a:rPr lang="ru-RU" sz="1800" dirty="0" smtClean="0"/>
              <a:t>Писмени испит одржава се у испитним роковима </a:t>
            </a:r>
          </a:p>
          <a:p>
            <a:r>
              <a:rPr lang="ru-RU" sz="1800" dirty="0" smtClean="0"/>
              <a:t>Студент писмени испит припрема самостално, из препорученог наставног материјала, и по потреби уз консултације са предметним наставником</a:t>
            </a:r>
          </a:p>
          <a:p>
            <a:endParaRPr lang="ru-RU" sz="1800" dirty="0" smtClean="0"/>
          </a:p>
          <a:p>
            <a:r>
              <a:rPr lang="ru-RU" sz="1800" dirty="0" smtClean="0"/>
              <a:t>Писмени испит тестира: </a:t>
            </a:r>
          </a:p>
          <a:p>
            <a:r>
              <a:rPr lang="ru-RU" sz="1800" dirty="0" smtClean="0"/>
              <a:t>Разумевање прочитаног стручног текста на енглеском језику </a:t>
            </a:r>
            <a:r>
              <a:rPr lang="sr-Latn-RS" sz="1600" dirty="0" smtClean="0"/>
              <a:t>(</a:t>
            </a:r>
            <a:r>
              <a:rPr lang="sr-Latn-RS" sz="1600" i="1" dirty="0" smtClean="0"/>
              <a:t>multiple choice questions, TRUE/FALSE questions, rearrange sentences to make up a coherent text </a:t>
            </a:r>
            <a:r>
              <a:rPr lang="sr-Cyrl-RS" sz="1600" dirty="0" smtClean="0"/>
              <a:t>исл.</a:t>
            </a:r>
            <a:r>
              <a:rPr lang="sr-Latn-RS" sz="1600" dirty="0" smtClean="0"/>
              <a:t>)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sr-Cyrl-RS" sz="1600" b="1" dirty="0" smtClean="0"/>
              <a:t>Познавање стручне терминологије </a:t>
            </a:r>
            <a:r>
              <a:rPr lang="sr-Latn-RS" sz="1600" dirty="0" smtClean="0"/>
              <a:t>(</a:t>
            </a:r>
            <a:r>
              <a:rPr lang="sr-Latn-RS" sz="1600" i="1" dirty="0" smtClean="0"/>
              <a:t>match term to definition, insert word into text, odd word out, sort terms into categories, choose the correct term</a:t>
            </a:r>
            <a:r>
              <a:rPr lang="sr-Latn-RS" sz="1600" dirty="0" smtClean="0"/>
              <a:t> </a:t>
            </a:r>
            <a:r>
              <a:rPr lang="sr-Cyrl-RS" sz="1600" dirty="0" smtClean="0"/>
              <a:t>исл.</a:t>
            </a:r>
            <a:r>
              <a:rPr lang="sr-Latn-RS" sz="1600" dirty="0" smtClean="0"/>
              <a:t>)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sr-Cyrl-RS" sz="1600" b="1" dirty="0" smtClean="0"/>
              <a:t>Описивање графикона </a:t>
            </a:r>
            <a:r>
              <a:rPr lang="sr-Latn-RS" sz="1600" dirty="0" smtClean="0"/>
              <a:t>(</a:t>
            </a:r>
            <a:r>
              <a:rPr lang="sr-Latn-RS" sz="1600" i="1" dirty="0" smtClean="0"/>
              <a:t>match graph to description, describe graph, correct mistakes in graph description</a:t>
            </a:r>
            <a:r>
              <a:rPr lang="sr-Latn-RS" sz="1600" dirty="0" smtClean="0"/>
              <a:t>, </a:t>
            </a:r>
            <a:r>
              <a:rPr lang="sr-Cyrl-RS" sz="1600" dirty="0" smtClean="0"/>
              <a:t>исл.)</a:t>
            </a:r>
            <a:endParaRPr lang="sr-Latn-RS" sz="1600" dirty="0" smtClean="0"/>
          </a:p>
          <a:p>
            <a:pPr marL="342900" indent="-342900">
              <a:buFont typeface="Wingdings" pitchFamily="2" charset="2"/>
              <a:buChar char="ü"/>
            </a:pPr>
            <a:r>
              <a:rPr lang="sr-Cyrl-RS" sz="1600" b="1" dirty="0" smtClean="0"/>
              <a:t>Породице речи </a:t>
            </a:r>
            <a:r>
              <a:rPr lang="sr-Latn-RS" sz="1600" b="1" dirty="0" smtClean="0"/>
              <a:t>– word formation, </a:t>
            </a:r>
            <a:r>
              <a:rPr lang="sr-Latn-RS" sz="1600" dirty="0" smtClean="0"/>
              <a:t>e.g. </a:t>
            </a:r>
            <a:r>
              <a:rPr lang="sr-Latn-RS" sz="1600" i="1" dirty="0" smtClean="0"/>
              <a:t>account (v/n) – accountant (n) – accountable (adj.</a:t>
            </a:r>
            <a:r>
              <a:rPr lang="sr-Latn-RS" sz="1600" dirty="0" smtClean="0"/>
              <a:t>) – </a:t>
            </a:r>
            <a:r>
              <a:rPr lang="sr-Latn-RS" sz="1600" i="1" dirty="0" smtClean="0"/>
              <a:t>insert the right word form in a sentence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sr-Cyrl-RS" sz="1600" dirty="0" smtClean="0"/>
              <a:t>Итд. </a:t>
            </a:r>
            <a:endParaRPr lang="sr-Latn-RS" sz="1600" dirty="0" smtClean="0"/>
          </a:p>
          <a:p>
            <a:pPr marL="342900" indent="-342900">
              <a:buNone/>
            </a:pPr>
            <a:r>
              <a:rPr lang="sr-Cyrl-RS" sz="1600" b="1" dirty="0" smtClean="0"/>
              <a:t>Пример испитног теста </a:t>
            </a:r>
            <a:r>
              <a:rPr lang="sr-Latn-RS" sz="1600" b="1" dirty="0" smtClean="0"/>
              <a:t>(</a:t>
            </a:r>
            <a:r>
              <a:rPr lang="sr-Latn-RS" sz="1600" b="1" i="1" dirty="0" smtClean="0"/>
              <a:t>Mock exam</a:t>
            </a:r>
            <a:r>
              <a:rPr lang="sr-Latn-RS" sz="1600" b="1" dirty="0" smtClean="0"/>
              <a:t>) </a:t>
            </a:r>
            <a:r>
              <a:rPr lang="sr-Cyrl-RS" sz="1600" b="1" dirty="0" smtClean="0"/>
              <a:t>биће доступан на </a:t>
            </a:r>
            <a:r>
              <a:rPr lang="sr-Latn-RS" sz="1600" b="1" dirty="0" smtClean="0"/>
              <a:t>MS Teams-</a:t>
            </a:r>
            <a:r>
              <a:rPr lang="sr-Cyrl-RS" sz="1600" b="1" dirty="0" smtClean="0"/>
              <a:t>у</a:t>
            </a:r>
            <a:r>
              <a:rPr lang="sr-Latn-RS" sz="1600" b="1" dirty="0" smtClean="0"/>
              <a:t> </a:t>
            </a:r>
          </a:p>
          <a:p>
            <a:pPr marL="342900" indent="-342900">
              <a:buFont typeface="Wingdings" pitchFamily="2" charset="2"/>
              <a:buChar char="ü"/>
            </a:pPr>
            <a:endParaRPr lang="sr-Latn-RS" sz="1600" dirty="0" smtClean="0"/>
          </a:p>
          <a:p>
            <a:pPr>
              <a:buNone/>
            </a:pPr>
            <a:endParaRPr lang="sr-Latn-RS" sz="1800" dirty="0" smtClean="0"/>
          </a:p>
          <a:p>
            <a:pPr>
              <a:buNone/>
            </a:pPr>
            <a:endParaRPr lang="sr-Latn-RS" sz="1800" dirty="0" smtClean="0"/>
          </a:p>
          <a:p>
            <a:pPr>
              <a:buNone/>
            </a:pPr>
            <a:endParaRPr lang="sr-Latn-RS" sz="1800" dirty="0" smtClean="0"/>
          </a:p>
          <a:p>
            <a:pPr>
              <a:buNone/>
            </a:pP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Презентација</a:t>
            </a:r>
            <a:r>
              <a:rPr lang="sr-Latn-R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sr-Cyrl-R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(</a:t>
            </a:r>
            <a:r>
              <a:rPr lang="sr-Latn-R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30 </a:t>
            </a:r>
            <a:r>
              <a:rPr lang="sr-Cyrl-R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поена) </a:t>
            </a:r>
            <a:r>
              <a:rPr lang="sr-Latn-R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endParaRPr lang="en-US" sz="24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sr-Latn-RS" dirty="0" smtClean="0"/>
          </a:p>
          <a:p>
            <a:pPr marL="342900" indent="-342900">
              <a:buFont typeface="+mj-lt"/>
              <a:buAutoNum type="arabicPeriod"/>
            </a:pPr>
            <a:r>
              <a:rPr lang="ru-RU" sz="1600" dirty="0" smtClean="0"/>
              <a:t>Студент бира тему за израду презентације из листе тема које ће бити постављене на Т</a:t>
            </a:r>
            <a:r>
              <a:rPr lang="sr-Latn-RS" sz="1600" dirty="0" smtClean="0"/>
              <a:t>eams</a:t>
            </a:r>
            <a:r>
              <a:rPr lang="ru-RU" sz="1600" dirty="0" smtClean="0"/>
              <a:t>-у и обавештава предметног наставника о одабраној теми путем имејла. Изузетно, студент може, у договору са предметним наставником, сам предложити тему или модификовати неку од тема са списка ( у складу са својим интересовањима) 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 smtClean="0"/>
              <a:t>Презентација треба да прати предложену структуру (документ: </a:t>
            </a:r>
            <a:r>
              <a:rPr lang="ru-RU" sz="1600" i="1" dirty="0" smtClean="0"/>
              <a:t>Предлог структуре презентације</a:t>
            </a:r>
            <a:r>
              <a:rPr lang="ru-RU" sz="1600" dirty="0" smtClean="0"/>
              <a:t>)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 smtClean="0"/>
              <a:t>Термин одбране презентације договара се са наставником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 smtClean="0"/>
              <a:t>Презентацију треба доставити предметном наставнику путем мејла најкасније два дана пре одбране, пради евентуалних корекција и провере на коришћење недозвољених средстава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 smtClean="0"/>
              <a:t>Одбрана презентације траје тачно 10 минута, након чега следе питања наставника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i="1" dirty="0" smtClean="0"/>
              <a:t>Критеријуми за оцену презентације </a:t>
            </a:r>
            <a:r>
              <a:rPr lang="ru-RU" sz="1600" dirty="0" smtClean="0"/>
              <a:t>биће доступни као посебан документ. Студенти се саветују да приликом израде презентације детаљно прегледају овај документ. </a:t>
            </a:r>
            <a:endParaRPr lang="sr-Latn-RS" dirty="0" smtClean="0"/>
          </a:p>
          <a:p>
            <a:endParaRPr lang="sr-Latn-RS" dirty="0" smtClean="0"/>
          </a:p>
          <a:p>
            <a:pPr>
              <a:buNone/>
            </a:pPr>
            <a:endParaRPr lang="sr-Latn-RS" dirty="0" smtClean="0"/>
          </a:p>
          <a:p>
            <a:endParaRPr lang="sr-Latn-RS" dirty="0" smtClean="0"/>
          </a:p>
          <a:p>
            <a:endParaRPr lang="sr-Latn-RS" dirty="0" smtClean="0"/>
          </a:p>
          <a:p>
            <a:endParaRPr lang="sr-Latn-RS" dirty="0" smtClean="0"/>
          </a:p>
          <a:p>
            <a:endParaRPr lang="sr-Latn-RS" dirty="0" smtClean="0"/>
          </a:p>
          <a:p>
            <a:endParaRPr lang="sr-Latn-RS" dirty="0" smtClean="0"/>
          </a:p>
          <a:p>
            <a:endParaRPr lang="sr-Latn-RS" dirty="0" smtClean="0"/>
          </a:p>
          <a:p>
            <a:endParaRPr lang="sr-Latn-RS" dirty="0" smtClean="0"/>
          </a:p>
          <a:p>
            <a:endParaRPr lang="sr-Latn-RS" dirty="0" smtClean="0"/>
          </a:p>
          <a:p>
            <a:endParaRPr lang="sr-Latn-RS" dirty="0" smtClean="0"/>
          </a:p>
          <a:p>
            <a:endParaRPr lang="sr-Latn-RS" dirty="0" smtClean="0"/>
          </a:p>
          <a:p>
            <a:endParaRPr lang="sr-Latn-RS" dirty="0" smtClean="0"/>
          </a:p>
          <a:p>
            <a:endParaRPr lang="sr-Latn-RS" dirty="0" smtClean="0"/>
          </a:p>
          <a:p>
            <a:endParaRPr lang="sr-Latn-R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Литература за припрему писменог испита</a:t>
            </a:r>
            <a:endParaRPr lang="en-US" sz="24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Font typeface="Courier New" pitchFamily="49" charset="0"/>
              <a:buChar char="o"/>
            </a:pPr>
            <a:r>
              <a:rPr lang="sr-Cyrl-RS" sz="24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Обавезна литература </a:t>
            </a:r>
            <a:r>
              <a:rPr lang="sr-Latn-RS" sz="24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(</a:t>
            </a:r>
            <a:r>
              <a:rPr lang="sr-Cyrl-RS" sz="24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биће доступна преко </a:t>
            </a:r>
            <a:r>
              <a:rPr lang="sr-Latn-RS" sz="24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MS Teams-a): </a:t>
            </a:r>
          </a:p>
          <a:p>
            <a:pPr>
              <a:buFont typeface="Courier New" pitchFamily="49" charset="0"/>
              <a:buChar char="o"/>
            </a:pPr>
            <a:r>
              <a:rPr lang="en-US" sz="1800" b="1" dirty="0" err="1" smtClean="0"/>
              <a:t>MacKenzie</a:t>
            </a:r>
            <a:r>
              <a:rPr lang="en-US" sz="1800" b="1" dirty="0" smtClean="0"/>
              <a:t>, I. (2006). </a:t>
            </a:r>
            <a:r>
              <a:rPr lang="en-US" sz="1800" b="1" i="1" dirty="0" smtClean="0"/>
              <a:t>Professional English in Use: Finance</a:t>
            </a:r>
            <a:r>
              <a:rPr lang="en-US" sz="1800" b="1" dirty="0" smtClean="0"/>
              <a:t> Cambridge: Cambridge University Press </a:t>
            </a:r>
          </a:p>
          <a:p>
            <a:pPr lvl="0">
              <a:buFont typeface="Courier New" pitchFamily="49" charset="0"/>
              <a:buChar char="o"/>
            </a:pPr>
            <a:r>
              <a:rPr lang="sr-Cyrl-RS" sz="1800" dirty="0" smtClean="0"/>
              <a:t>Одабрани делови уџбеника </a:t>
            </a:r>
            <a:r>
              <a:rPr lang="en-US" sz="1800" b="1" dirty="0" err="1" smtClean="0"/>
              <a:t>MacKenzie</a:t>
            </a:r>
            <a:r>
              <a:rPr lang="en-US" sz="1800" b="1" dirty="0" smtClean="0"/>
              <a:t>, I. (2008). </a:t>
            </a:r>
            <a:r>
              <a:rPr lang="en-US" sz="1800" b="1" i="1" dirty="0" smtClean="0"/>
              <a:t>English for the Financial Sector.</a:t>
            </a:r>
            <a:r>
              <a:rPr lang="en-US" sz="1800" b="1" dirty="0" smtClean="0"/>
              <a:t> Cambridge: Cambridge University Press</a:t>
            </a:r>
            <a:r>
              <a:rPr lang="sr-Latn-RS" sz="1800" b="1" dirty="0" smtClean="0"/>
              <a:t> </a:t>
            </a:r>
            <a:r>
              <a:rPr lang="sr-Latn-RS" sz="1800" dirty="0" smtClean="0"/>
              <a:t>(</a:t>
            </a:r>
            <a:r>
              <a:rPr lang="sr-Cyrl-RS" sz="1800" dirty="0" smtClean="0"/>
              <a:t>стране</a:t>
            </a:r>
            <a:r>
              <a:rPr lang="sr-Latn-RS" sz="1800" dirty="0" smtClean="0"/>
              <a:t> 22, 23, 24, 46, 50, 58-60, 66-67, 74-75, 82, 103-104, 111)</a:t>
            </a:r>
          </a:p>
          <a:p>
            <a:pPr lvl="0">
              <a:buFont typeface="Courier New" pitchFamily="49" charset="0"/>
              <a:buChar char="o"/>
            </a:pPr>
            <a:r>
              <a:rPr lang="sr-Cyrl-RS" sz="1800" dirty="0" smtClean="0"/>
              <a:t>Избор текстова</a:t>
            </a:r>
            <a:r>
              <a:rPr lang="sr-Latn-RS" sz="1800" dirty="0" smtClean="0"/>
              <a:t> (reading comprehension) </a:t>
            </a:r>
          </a:p>
          <a:p>
            <a:pPr lvl="0" algn="ctr">
              <a:buFont typeface="Courier New" pitchFamily="49" charset="0"/>
              <a:buChar char="o"/>
            </a:pPr>
            <a:r>
              <a:rPr lang="sr-Cyrl-RS" sz="24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Препоручена литература</a:t>
            </a:r>
            <a:r>
              <a:rPr lang="sr-Latn-RS" sz="24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: </a:t>
            </a:r>
            <a:endParaRPr lang="en-US" sz="2400" b="1" dirty="0" smtClean="0">
              <a:solidFill>
                <a:schemeClr val="bg2">
                  <a:lumMod val="40000"/>
                  <a:lumOff val="60000"/>
                </a:schemeClr>
              </a:solidFill>
            </a:endParaRPr>
          </a:p>
          <a:p>
            <a:pPr lvl="0">
              <a:buFont typeface="Courier New" pitchFamily="49" charset="0"/>
              <a:buChar char="o"/>
            </a:pPr>
            <a:r>
              <a:rPr lang="sr-Cyrl-RS" sz="1800" dirty="0" smtClean="0"/>
              <a:t>Преостали делови уџбеника </a:t>
            </a:r>
            <a:r>
              <a:rPr lang="en-US" sz="1800" b="1" dirty="0" err="1" smtClean="0"/>
              <a:t>MacKenzie</a:t>
            </a:r>
            <a:r>
              <a:rPr lang="en-US" sz="1800" b="1" dirty="0" smtClean="0"/>
              <a:t>, I. (2008). </a:t>
            </a:r>
            <a:r>
              <a:rPr lang="en-US" sz="1800" b="1" i="1" dirty="0" smtClean="0"/>
              <a:t>English for the Financial Sector.</a:t>
            </a:r>
            <a:r>
              <a:rPr lang="en-US" sz="1800" b="1" dirty="0" smtClean="0"/>
              <a:t> Cambridge: Cambridge University Press</a:t>
            </a:r>
            <a:r>
              <a:rPr lang="sr-Latn-RS" sz="1800" b="1" dirty="0" smtClean="0"/>
              <a:t> </a:t>
            </a:r>
            <a:endParaRPr lang="sr-Latn-RS" sz="1800" dirty="0" smtClean="0"/>
          </a:p>
          <a:p>
            <a:pPr lvl="0" algn="ctr">
              <a:buFont typeface="Courier New" pitchFamily="49" charset="0"/>
              <a:buChar char="o"/>
            </a:pPr>
            <a:r>
              <a:rPr lang="sr-Cyrl-RS" sz="24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За оне који желе да науче више</a:t>
            </a:r>
            <a:r>
              <a:rPr lang="sr-Latn-RS" sz="24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: </a:t>
            </a:r>
          </a:p>
          <a:p>
            <a:pPr lvl="0">
              <a:buFont typeface="Courier New" pitchFamily="49" charset="0"/>
              <a:buChar char="o"/>
            </a:pPr>
            <a:r>
              <a:rPr lang="en-US" sz="1800" b="1" dirty="0" err="1" smtClean="0"/>
              <a:t>Frendo</a:t>
            </a:r>
            <a:r>
              <a:rPr lang="en-US" sz="1800" b="1" dirty="0" smtClean="0"/>
              <a:t>, E., Mahoney, S. (2011). </a:t>
            </a:r>
            <a:r>
              <a:rPr lang="en-US" sz="1800" b="1" i="1" dirty="0" smtClean="0"/>
              <a:t>English for Accounting.</a:t>
            </a:r>
            <a:r>
              <a:rPr lang="en-US" sz="1800" b="1" dirty="0" smtClean="0"/>
              <a:t> Oxford: Oxford University Press</a:t>
            </a:r>
          </a:p>
          <a:p>
            <a:pPr lvl="0">
              <a:buFont typeface="Courier New" pitchFamily="49" charset="0"/>
              <a:buChar char="o"/>
            </a:pPr>
            <a:r>
              <a:rPr lang="en-US" sz="1800" b="1" dirty="0" smtClean="0"/>
              <a:t>Marks, J. (2007). </a:t>
            </a:r>
            <a:r>
              <a:rPr lang="en-US" sz="1800" b="1" i="1" dirty="0" smtClean="0"/>
              <a:t>Check Your English Vocabulary for Banking and Finance</a:t>
            </a:r>
            <a:r>
              <a:rPr lang="en-US" sz="1800" b="1" dirty="0" smtClean="0"/>
              <a:t>. A&amp;C Black Publishers</a:t>
            </a:r>
          </a:p>
          <a:p>
            <a:pPr lvl="0">
              <a:buFont typeface="Courier New" pitchFamily="49" charset="0"/>
              <a:buChar char="o"/>
            </a:pPr>
            <a:r>
              <a:rPr lang="en-US" sz="1800" b="1" dirty="0" smtClean="0"/>
              <a:t>J. McCarthy, J. </a:t>
            </a:r>
            <a:r>
              <a:rPr lang="en-US" sz="1800" b="1" dirty="0" err="1" smtClean="0"/>
              <a:t>McCarten</a:t>
            </a:r>
            <a:r>
              <a:rPr lang="en-US" sz="1800" b="1" dirty="0" smtClean="0"/>
              <a:t>, D. Clark, R. Clark, </a:t>
            </a:r>
            <a:r>
              <a:rPr lang="en-US" sz="1800" b="1" i="1" dirty="0" smtClean="0"/>
              <a:t>Grammar for Business</a:t>
            </a:r>
            <a:r>
              <a:rPr lang="en-US" sz="1800" b="1" dirty="0" smtClean="0"/>
              <a:t>, Cambridge University Press, Cambridge, 2009</a:t>
            </a:r>
            <a:endParaRPr lang="sr-Latn-RS" sz="1800" b="1" dirty="0" smtClean="0"/>
          </a:p>
          <a:p>
            <a:endParaRPr lang="sr-Latn-RS" dirty="0" smtClean="0"/>
          </a:p>
          <a:p>
            <a:r>
              <a:rPr lang="ru-RU" sz="2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Ако желите да набавите уџбенике који нису обавезна литература, молимо да се обратите предметном наставнику путем мејла. </a:t>
            </a:r>
            <a:endParaRPr lang="en-US" sz="26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i9_Navy Lime Dark">
      <a:dk1>
        <a:srgbClr val="FFFFFF"/>
      </a:dk1>
      <a:lt1>
        <a:srgbClr val="2B2B2D"/>
      </a:lt1>
      <a:dk2>
        <a:srgbClr val="1C5686"/>
      </a:dk2>
      <a:lt2>
        <a:srgbClr val="22658C"/>
      </a:lt2>
      <a:accent1>
        <a:srgbClr val="CAD82A"/>
      </a:accent1>
      <a:accent2>
        <a:srgbClr val="B2C441"/>
      </a:accent2>
      <a:accent3>
        <a:srgbClr val="8EB240"/>
      </a:accent3>
      <a:accent4>
        <a:srgbClr val="649E4A"/>
      </a:accent4>
      <a:accent5>
        <a:srgbClr val="378966"/>
      </a:accent5>
      <a:accent6>
        <a:srgbClr val="197585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</TotalTime>
  <Words>707</Words>
  <Application>Microsoft Office PowerPoint</Application>
  <PresentationFormat>On-screen Show (4:3)</PresentationFormat>
  <Paragraphs>94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1_Office Theme</vt:lpstr>
      <vt:lpstr>Енглески језик у области људских ресурса </vt:lpstr>
      <vt:lpstr>Oсновне информације</vt:lpstr>
      <vt:lpstr>Циљ предмета</vt:lpstr>
      <vt:lpstr>Исход предмета</vt:lpstr>
      <vt:lpstr>Неке од тема:</vt:lpstr>
      <vt:lpstr>Оцена знања</vt:lpstr>
      <vt:lpstr>Писмени испит (70 поена) </vt:lpstr>
      <vt:lpstr>Презентација (30 поена)  </vt:lpstr>
      <vt:lpstr>Литература за припрему писменог испита</vt:lpstr>
      <vt:lpstr> Предметни наставници кабинет 307  </vt:lpstr>
    </vt:vector>
  </TitlesOfParts>
  <Company>FON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Jelena</dc:creator>
  <cp:lastModifiedBy>Reviewer</cp:lastModifiedBy>
  <cp:revision>37</cp:revision>
  <dcterms:created xsi:type="dcterms:W3CDTF">2023-10-16T08:30:26Z</dcterms:created>
  <dcterms:modified xsi:type="dcterms:W3CDTF">2026-01-13T11:37:32Z</dcterms:modified>
</cp:coreProperties>
</file>