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9" r:id="rId4"/>
    <p:sldId id="260" r:id="rId5"/>
    <p:sldId id="269" r:id="rId6"/>
    <p:sldId id="271" r:id="rId7"/>
    <p:sldId id="272" r:id="rId8"/>
    <p:sldId id="27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1"/>
            <p14:sldId id="272"/>
            <p14:sldId id="273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5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ДРУШТВЕНО ОДГОВОРНИ МАРКЕТИНГ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маркетинг менаџмент и односе с јавношћу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Тамара Властелица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sr-Latn-RS" sz="1400" dirty="0"/>
              <a:t>tamara.vlastelica@fon.bg.ac.rs</a:t>
            </a: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Проф. др Славица Цицварић Костић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sr-Latn-RS" sz="1400" dirty="0"/>
              <a:t>slavica.cicvaric.kostic@fon.bg.ac.rs</a:t>
            </a: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Доц. др Дејана Николић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sr-Latn-RS" sz="1400" dirty="0"/>
              <a:t>dejana.nikolic@fon.bg.ac.rs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sr-Cyrl-RS" sz="2000" dirty="0"/>
              <a:t>Гости предавачи: 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/>
              <a:t>Маркетинг менаџери компанија кој</a:t>
            </a:r>
            <a:r>
              <a:rPr lang="sr-Latn-ME" sz="1600" dirty="0"/>
              <a:t>e</a:t>
            </a:r>
            <a:r>
              <a:rPr lang="ru-RU" sz="1600" dirty="0"/>
              <a:t> спроводе награђиване друштвено одговорне кампање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/>
              <a:t>Представници </a:t>
            </a:r>
            <a:r>
              <a:rPr lang="sr-Latn-ME" sz="1600" dirty="0"/>
              <a:t>IAA – </a:t>
            </a:r>
            <a:r>
              <a:rPr lang="sr-Latn-ME" sz="1600" i="1" dirty="0"/>
              <a:t>International Advertising Asociation</a:t>
            </a:r>
            <a:endParaRPr lang="ru-RU" sz="1600" i="1" dirty="0"/>
          </a:p>
          <a:p>
            <a:pPr lvl="1">
              <a:buFont typeface="Wingdings" pitchFamily="2" charset="2"/>
              <a:buChar char="ü"/>
            </a:pPr>
            <a:r>
              <a:rPr lang="ru-RU" sz="1600" dirty="0"/>
              <a:t>Национална асоцијација за етичке стандарде у оглашавању</a:t>
            </a:r>
            <a:endParaRPr lang="sr-Latn-ME" sz="1600" dirty="0"/>
          </a:p>
          <a:p>
            <a:pPr lvl="1">
              <a:buFont typeface="Wingdings" pitchFamily="2" charset="2"/>
              <a:buChar char="ü"/>
            </a:pPr>
            <a:r>
              <a:rPr lang="sr-Cyrl-RS" sz="1600" dirty="0"/>
              <a:t>Креативни директори друштвено одговорних кампања </a:t>
            </a:r>
            <a:endParaRPr lang="sr-Latn-ME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Ангажовани наставници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Cyrl-RS" sz="2200" dirty="0"/>
              <a:t> </a:t>
            </a:r>
            <a:r>
              <a:rPr lang="ru-RU" sz="2000" dirty="0"/>
              <a:t>Оспособљеност за осмишљавање и управљање кампањама зеленог маркетинга, маркетинга са друштвеним поводом и социјалног маркетинга. </a:t>
            </a:r>
          </a:p>
          <a:p>
            <a:pPr lvl="0">
              <a:spcBef>
                <a:spcPts val="600"/>
              </a:spcBef>
            </a:pPr>
            <a:endParaRPr lang="ru-RU" sz="2000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ru-RU" sz="2000" dirty="0"/>
              <a:t> Стицање теоријских и практичних знања и вештина из области друштвено одговорног маркетинга.</a:t>
            </a:r>
          </a:p>
          <a:p>
            <a:pPr lvl="0">
              <a:spcBef>
                <a:spcPts val="600"/>
              </a:spcBef>
            </a:pPr>
            <a:endParaRPr lang="ru-RU" sz="2000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ru-RU" sz="2000" dirty="0"/>
              <a:t> Успешна примена стечених знања у даљем академском раду или у пракси - интегрисање принципа друштвене одговорности у маркетиншке планове и активности, као и планирање маркетиншких кампања у циљу промоције друштвене и еколошке одговорности организације.</a:t>
            </a:r>
          </a:p>
          <a:p>
            <a:pPr lvl="0"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390650"/>
            <a:ext cx="102012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/>
              <a:t> </a:t>
            </a:r>
            <a:r>
              <a:rPr lang="ru-RU" dirty="0"/>
              <a:t>Корпоративна друштвена odgovornost (CSR&amp;ESG) у маркетингу и комуникацијама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/>
              <a:t> </a:t>
            </a:r>
            <a:r>
              <a:rPr lang="ru-RU" dirty="0"/>
              <a:t>Друштвено одговорни и еколошки аспекти производа, цене, дистрибуције и промоције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/>
              <a:t> </a:t>
            </a:r>
            <a:r>
              <a:rPr lang="ru-RU" dirty="0"/>
              <a:t>Психологија одговорних/зелених потрошача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/>
              <a:t> </a:t>
            </a:r>
            <a:r>
              <a:rPr lang="ru-RU" dirty="0"/>
              <a:t>Друштвена одговорност и етичност дигиталних комуникација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/>
              <a:t> </a:t>
            </a:r>
            <a:r>
              <a:rPr lang="ru-RU" dirty="0"/>
              <a:t>„Зелени“ маркетинг </a:t>
            </a:r>
            <a:r>
              <a:rPr lang="sr-Latn-ME" dirty="0"/>
              <a:t>Vs</a:t>
            </a:r>
            <a:r>
              <a:rPr lang="ru-RU" dirty="0"/>
              <a:t> </a:t>
            </a:r>
            <a:r>
              <a:rPr lang="ru-RU" i="1" dirty="0"/>
              <a:t>Greenwashing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/>
              <a:t> </a:t>
            </a:r>
            <a:r>
              <a:rPr lang="ru-RU" dirty="0"/>
              <a:t>Маркетинг са друштвеним поводом (</a:t>
            </a:r>
            <a:r>
              <a:rPr lang="sr-Latn-ME" i="1" dirty="0"/>
              <a:t>Cause Related Marketing</a:t>
            </a:r>
            <a:r>
              <a:rPr lang="ru-RU" dirty="0"/>
              <a:t>)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/>
              <a:t> </a:t>
            </a:r>
            <a:r>
              <a:rPr lang="ru-RU" dirty="0"/>
              <a:t>Социјални маркетинг (партнерске кампање државних институција, корпоративног и непрофитног сектора)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dirty="0"/>
              <a:t> </a:t>
            </a:r>
            <a:r>
              <a:rPr lang="ru-RU" dirty="0"/>
              <a:t>Етика у маркетингу и корпоративним комуникацијама</a:t>
            </a:r>
            <a:endParaRPr lang="sr-Latn-ME" dirty="0"/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sr-Latn-ME" b="1" dirty="0"/>
              <a:t> </a:t>
            </a:r>
            <a:r>
              <a:rPr lang="sr-Latn-ME" dirty="0"/>
              <a:t>ESG </a:t>
            </a:r>
            <a:r>
              <a:rPr lang="sr-Cyrl-RS" dirty="0"/>
              <a:t>извештавање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80C574-2FC8-19C6-1119-BD459E91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72027"/>
              </p:ext>
            </p:extLst>
          </p:nvPr>
        </p:nvGraphicFramePr>
        <p:xfrm>
          <a:off x="1674025" y="2270529"/>
          <a:ext cx="9753600" cy="2727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939555713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567236320"/>
                    </a:ext>
                  </a:extLst>
                </a:gridCol>
              </a:tblGrid>
              <a:tr h="530352">
                <a:tc>
                  <a:txBody>
                    <a:bodyPr/>
                    <a:lstStyle/>
                    <a:p>
                      <a:r>
                        <a:rPr lang="sr-Latn-RS" sz="2900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/>
                        <a:t>Број бодова</a:t>
                      </a:r>
                      <a:endParaRPr lang="sr-Latn-RS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12205076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r>
                        <a:rPr lang="sr-Cyrl-R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Пројектни рад</a:t>
                      </a:r>
                      <a:endParaRPr lang="sr-Latn-RS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sr-Latn-R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*</a:t>
                      </a:r>
                      <a:r>
                        <a:rPr lang="sr-Cyrl-R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израда током наставе и одбрана у последњем термину вежби</a:t>
                      </a:r>
                      <a:endParaRPr lang="sr-Latn-R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9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50</a:t>
                      </a:r>
                      <a:endParaRPr lang="sr-Latn-RS" sz="29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91255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r>
                        <a:rPr lang="sr-Cyrl-R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Тест у испитном року</a:t>
                      </a:r>
                      <a:endParaRPr lang="sr-Latn-R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9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50</a:t>
                      </a:r>
                      <a:endParaRPr lang="sr-Latn-RS" sz="29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171537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УКУПНО</a:t>
                      </a:r>
                      <a:endParaRPr lang="sr-Latn-R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sr-Latn-RS" sz="2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7083725" cy="328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ru-RU" sz="2400" dirty="0">
                <a:cs typeface="Arial" charset="0"/>
              </a:rPr>
              <a:t>Властелица Т.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400" b="1" dirty="0">
                <a:cs typeface="Arial" charset="0"/>
              </a:rPr>
              <a:t>Корпоративна репутација и друштвена одговорност </a:t>
            </a:r>
            <a:endParaRPr lang="ru-RU" sz="2400" dirty="0">
              <a:cs typeface="Arial" charset="0"/>
            </a:endParaRPr>
          </a:p>
          <a:p>
            <a:pPr lvl="1">
              <a:defRPr/>
            </a:pPr>
            <a:endParaRPr lang="ru-RU" sz="2400" dirty="0">
              <a:cs typeface="Arial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ru-RU" sz="2400" b="1" dirty="0">
                <a:cs typeface="Arial" charset="0"/>
              </a:rPr>
              <a:t>Поглавља (с</a:t>
            </a:r>
            <a:r>
              <a:rPr lang="sr-Cyrl-RS" sz="2400" b="1" i="1" dirty="0">
                <a:cs typeface="Arial" charset="0"/>
              </a:rPr>
              <a:t>тр. 49-98)</a:t>
            </a:r>
            <a:r>
              <a:rPr lang="ru-RU" sz="2400" b="1" dirty="0">
                <a:cs typeface="Arial" charset="0"/>
              </a:rPr>
              <a:t>:</a:t>
            </a:r>
          </a:p>
          <a:p>
            <a:pPr marL="685800" lvl="1" indent="-228600">
              <a:lnSpc>
                <a:spcPct val="150000"/>
              </a:lnSpc>
              <a:buAutoNum type="arabicPeriod"/>
              <a:defRPr/>
            </a:pPr>
            <a:r>
              <a:rPr lang="sr-Cyrl-RS" sz="2000" i="1" dirty="0">
                <a:cs typeface="Arial" charset="0"/>
              </a:rPr>
              <a:t>Корпоративна друштвена одговорност</a:t>
            </a:r>
          </a:p>
          <a:p>
            <a:pPr marL="685800" lvl="1" indent="-228600">
              <a:lnSpc>
                <a:spcPct val="150000"/>
              </a:lnSpc>
              <a:buAutoNum type="arabicPeriod"/>
              <a:defRPr/>
            </a:pPr>
            <a:r>
              <a:rPr lang="sr-Cyrl-RS" sz="2000" i="1" dirty="0">
                <a:cs typeface="Arial" charset="0"/>
              </a:rPr>
              <a:t> Друштвено одговорни маркетинг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16A74-6D91-BCB7-347D-4061BDB8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884" y="1295400"/>
            <a:ext cx="3014406" cy="47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ACA2A-1D31-989A-69B5-5D6ACA2A4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dirty="0"/>
              <a:t>Еколошки апели у оглашавању </a:t>
            </a:r>
          </a:p>
          <a:p>
            <a:pPr marL="457200" indent="-457200">
              <a:buAutoNum type="arabicPeriod"/>
            </a:pPr>
            <a:r>
              <a:rPr lang="ru-RU" dirty="0"/>
              <a:t>Друштвена одговорност инфлуенсера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dirty="0"/>
              <a:t>Друштвено одговорне и еколошке апликације</a:t>
            </a:r>
          </a:p>
          <a:p>
            <a:pPr marL="457200" indent="-457200">
              <a:buAutoNum type="arabicPeriod"/>
            </a:pPr>
            <a:r>
              <a:rPr lang="ru-RU" dirty="0"/>
              <a:t>Еколошко и друштвено одговорно означавање производа </a:t>
            </a:r>
          </a:p>
          <a:p>
            <a:pPr marL="457200" indent="-457200">
              <a:buAutoNum type="arabicPeriod"/>
            </a:pPr>
            <a:r>
              <a:rPr lang="ru-RU" dirty="0"/>
              <a:t>Психологија друштвено одговорних/еколошки освешћених потрошача</a:t>
            </a:r>
          </a:p>
          <a:p>
            <a:pPr marL="457200" indent="-457200">
              <a:buAutoNum type="arabicPeriod"/>
            </a:pPr>
            <a:r>
              <a:rPr lang="ru-RU" dirty="0"/>
              <a:t>(Не)етичност маркетиншких комуникација</a:t>
            </a:r>
          </a:p>
          <a:p>
            <a:pPr marL="457200" indent="-457200">
              <a:buAutoNum type="arabicPeriod"/>
            </a:pPr>
            <a:r>
              <a:rPr lang="sr-Latn-ME" i="1" dirty="0"/>
              <a:t>Greenwashing – </a:t>
            </a:r>
            <a:r>
              <a:rPr lang="sr-Cyrl-RS" i="1" dirty="0"/>
              <a:t>екоманипулација</a:t>
            </a:r>
          </a:p>
          <a:p>
            <a:pPr marL="457200" indent="-457200">
              <a:buAutoNum type="arabicPeriod"/>
            </a:pPr>
            <a:r>
              <a:rPr lang="ru-RU" dirty="0"/>
              <a:t>Етика дигиталног маркетинга и комуникација</a:t>
            </a:r>
          </a:p>
          <a:p>
            <a:pPr marL="457200" indent="-457200">
              <a:buAutoNum type="arabicPeriod"/>
            </a:pPr>
            <a:r>
              <a:rPr lang="ru-RU" dirty="0"/>
              <a:t>Етика инфлуенсер маркетинга</a:t>
            </a:r>
          </a:p>
          <a:p>
            <a:pPr marL="457200" indent="-457200">
              <a:buAutoNum type="arabicPeriod"/>
            </a:pPr>
            <a:r>
              <a:rPr lang="ru-RU" dirty="0"/>
              <a:t>Социјални маркетинг</a:t>
            </a:r>
          </a:p>
          <a:p>
            <a:pPr marL="457200" indent="-457200">
              <a:buAutoNum type="arabicPeriod"/>
            </a:pPr>
            <a:r>
              <a:rPr lang="ru-RU" dirty="0"/>
              <a:t>Маркетинг са друштвеним поводом </a:t>
            </a:r>
          </a:p>
          <a:p>
            <a:pPr marL="457200" indent="-457200">
              <a:buAutoNum type="arabicPeriod"/>
            </a:pPr>
            <a:r>
              <a:rPr lang="sr-Latn-ME" dirty="0"/>
              <a:t>ESG </a:t>
            </a:r>
            <a:r>
              <a:rPr lang="sr-Cyrl-RS" dirty="0"/>
              <a:t>извештавање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96D8F8-F957-5A64-5456-1291392B95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600" dirty="0"/>
              <a:t>ПРИМЕРИ ТЕМА ПРОЈЕКНОГ РАДА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D9343-29AE-DA00-6C90-CFE7686FB0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65D7D-51AD-3E5C-2DAD-C48FA9779AE4}"/>
              </a:ext>
            </a:extLst>
          </p:cNvPr>
          <p:cNvSpPr txBox="1"/>
          <p:nvPr/>
        </p:nvSpPr>
        <p:spPr>
          <a:xfrm>
            <a:off x="8118764" y="4137891"/>
            <a:ext cx="393469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rgbClr val="C00000"/>
                </a:solidFill>
              </a:rPr>
              <a:t>*</a:t>
            </a:r>
            <a:r>
              <a:rPr lang="sr-Cyrl-RS" dirty="0"/>
              <a:t> </a:t>
            </a:r>
            <a:r>
              <a:rPr lang="sr-Cyrl-RS" i="1" dirty="0">
                <a:solidFill>
                  <a:srgbClr val="C00000"/>
                </a:solidFill>
              </a:rPr>
              <a:t>Студенти могу и сами предложити тему, која је из области предмета и у оквиру њихових интересовања или истраживања за Завршни мастер рад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8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b="1"/>
              <a:t>ДРУШТВЕНО ОДГОВОРНИ МАРКЕТИНГ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>
                <a:solidFill>
                  <a:schemeClr val="bg1"/>
                </a:solidFill>
              </a:rPr>
              <a:t>Катедра за маркетинг менаџмент и односе с јавношћу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EF189-FDD5-A0B0-97A1-D61EB814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33" y="1800214"/>
            <a:ext cx="5035469" cy="40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400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Montserrat Medium</vt:lpstr>
      <vt:lpstr>Montserrat SemiBold</vt:lpstr>
      <vt:lpstr>Wingdings</vt:lpstr>
      <vt:lpstr>Office Theme</vt:lpstr>
      <vt:lpstr>PowerPoint Presentation</vt:lpstr>
      <vt:lpstr>ДРУШТВЕНО ОДГОВОРНИ МАРКЕТИНГ</vt:lpstr>
      <vt:lpstr>Ангажовани наставници</vt:lpstr>
      <vt:lpstr>Циљ предмета</vt:lpstr>
      <vt:lpstr>Садржај предмета</vt:lpstr>
      <vt:lpstr>Начин полагања предмета</vt:lpstr>
      <vt:lpstr>Литература</vt:lpstr>
      <vt:lpstr>ПРИМЕРИ ТЕМА ПРОЈЕКНОГ РАДА</vt:lpstr>
      <vt:lpstr>ДРУШТВЕНО ОДГОВОРНИ МАРКЕТИНГ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Tamara L. Vlastelica</cp:lastModifiedBy>
  <cp:revision>81</cp:revision>
  <dcterms:created xsi:type="dcterms:W3CDTF">2022-10-16T13:21:43Z</dcterms:created>
  <dcterms:modified xsi:type="dcterms:W3CDTF">2026-01-13T17:22:50Z</dcterms:modified>
</cp:coreProperties>
</file>