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4.pn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4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vi slajd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3"/>
          <a:stretch/>
        </p:blipFill>
        <p:spPr>
          <a:xfrm>
            <a:off x="2517120" y="900000"/>
            <a:ext cx="7157520" cy="50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title text format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outline text format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Outline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Outline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Sixth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Seventh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i podnaslovom 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831960" y="1943280"/>
            <a:ext cx="10515240" cy="414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831960" y="216000"/>
            <a:ext cx="9143640" cy="66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lt2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43" name="Straight Connector 6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12FE1AC1-5FDC-4972-9B6A-E8B16A1A3B10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5" name="Picture 10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i podnaslovom 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body"/>
          </p:nvPr>
        </p:nvSpPr>
        <p:spPr>
          <a:xfrm>
            <a:off x="831960" y="1943280"/>
            <a:ext cx="10515240" cy="414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title"/>
          </p:nvPr>
        </p:nvSpPr>
        <p:spPr>
          <a:xfrm>
            <a:off x="831960" y="216000"/>
            <a:ext cx="9143640" cy="66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49" name="Straight Connector 6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50" name="PlaceHolder 4"/>
          <p:cNvSpPr>
            <a:spLocks noGrp="1"/>
          </p:cNvSpPr>
          <p:nvPr>
            <p:ph type="sldNum" idx="7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DB86ECAE-91BD-4BCF-8EF2-27045113AEE2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1" name="Picture 8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54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55" name="PlaceHolder 3"/>
          <p:cNvSpPr>
            <a:spLocks noGrp="1"/>
          </p:cNvSpPr>
          <p:nvPr>
            <p:ph type="sldNum" idx="8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012D31A8-4163-46C9-A183-564771B64946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6" name="Picture 6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</a:t>
            </a: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Master title </a:t>
            </a: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7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8" name="PlaceHolder 3"/>
          <p:cNvSpPr>
            <a:spLocks noGrp="1"/>
          </p:cNvSpPr>
          <p:nvPr>
            <p:ph type="sldNum" idx="1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0FFE0A7E-B3D4-4A71-9F24-1E029166D447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" name="Picture 6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- Tamni 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4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lt2">
                <a:alpha val="40000"/>
              </a:schemeClr>
            </a:solidFill>
          </a:ln>
        </p:spPr>
      </p:cxnSp>
      <p:sp>
        <p:nvSpPr>
          <p:cNvPr id="13" name="PlaceHolder 3"/>
          <p:cNvSpPr>
            <a:spLocks noGrp="1"/>
          </p:cNvSpPr>
          <p:nvPr>
            <p:ph type="sldNum" idx="2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B62DD38D-7467-406C-A70C-530F9A0F0894}" type="slidenum">
              <a: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4" name="Picture 7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- Tamni 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5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17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lt2">
                <a:alpha val="40000"/>
              </a:schemeClr>
            </a:solidFill>
          </a:ln>
        </p:spPr>
      </p:cxnSp>
      <p:sp>
        <p:nvSpPr>
          <p:cNvPr id="18" name="PlaceHolder 3"/>
          <p:cNvSpPr>
            <a:spLocks noGrp="1"/>
          </p:cNvSpPr>
          <p:nvPr>
            <p:ph type="sldNum" idx="3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109A15D8-C04E-4C29-8DD9-F5F1566735E5}" type="slidenum">
              <a: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9" name="Picture 6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vi slajd sa naslovom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7960" y="4645800"/>
            <a:ext cx="914364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pic>
        <p:nvPicPr>
          <p:cNvPr id="21" name="Picture 5"/>
          <p:cNvPicPr/>
          <p:nvPr/>
        </p:nvPicPr>
        <p:blipFill>
          <a:blip r:embed="rId3"/>
          <a:stretch/>
        </p:blipFill>
        <p:spPr>
          <a:xfrm>
            <a:off x="9651960" y="4447800"/>
            <a:ext cx="4573080" cy="4573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7960" y="546840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23" name="Straight Connector 7"/>
          <p:cNvCxnSpPr/>
          <p:nvPr/>
        </p:nvCxnSpPr>
        <p:spPr>
          <a:xfrm>
            <a:off x="0" y="4165560"/>
            <a:ext cx="12192120" cy="360"/>
          </a:xfrm>
          <a:prstGeom prst="straightConnector1">
            <a:avLst/>
          </a:prstGeom>
          <a:ln w="19050">
            <a:solidFill>
              <a:srgbClr val="ffbd36"/>
            </a:solidFill>
          </a:ln>
        </p:spPr>
      </p:cxn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ova tema slajd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4706640"/>
            <a:ext cx="7480080" cy="63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425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outline text format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Sixth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Seventh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554976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adržaj slajd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body"/>
          </p:nvPr>
        </p:nvSpPr>
        <p:spPr>
          <a:xfrm>
            <a:off x="4038480" y="1015920"/>
            <a:ext cx="7314840" cy="479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914400" lvl="1" indent="-45720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level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371600" lvl="2" indent="-45720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14680" lvl="3" indent="-34308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71880" lvl="4" indent="-34308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title"/>
          </p:nvPr>
        </p:nvSpPr>
        <p:spPr>
          <a:xfrm>
            <a:off x="223920" y="469800"/>
            <a:ext cx="3128400" cy="141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2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223920" y="2095560"/>
            <a:ext cx="3128400" cy="76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31" name="Straight Connector 3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32" name="PlaceHolder 2"/>
          <p:cNvSpPr>
            <a:spLocks noGrp="1"/>
          </p:cNvSpPr>
          <p:nvPr>
            <p:ph type="sldNum" idx="4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4DF2324F-7C3E-4F21-99E3-D68E21FAF9CF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3" name="Picture 5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outline text format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Outline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Outline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Sixth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Seventh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body"/>
          </p:nvPr>
        </p:nvSpPr>
        <p:spPr>
          <a:xfrm>
            <a:off x="831960" y="1511280"/>
            <a:ext cx="10515240" cy="4578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title"/>
          </p:nvPr>
        </p:nvSpPr>
        <p:spPr>
          <a:xfrm>
            <a:off x="831960" y="216000"/>
            <a:ext cx="9143640" cy="66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37" name="Straight Connector 6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38" name="PlaceHolder 3"/>
          <p:cNvSpPr>
            <a:spLocks noGrp="1"/>
          </p:cNvSpPr>
          <p:nvPr>
            <p:ph type="sldNum" idx="5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389072BA-19B4-4FAC-AB16-E49B6CFF7AF6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9" name="Picture 9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mailto:milan.stanojevic@fon.bg.ac.rs" TargetMode="External"/><Relationship Id="rId2" Type="http://schemas.openxmlformats.org/officeDocument/2006/relationships/hyperlink" Target="mailto:milan.stanojevic@fon.bg.ac.rs" TargetMode="External"/><Relationship Id="rId3" Type="http://schemas.openxmlformats.org/officeDocument/2006/relationships/hyperlink" Target="mailto:milan.stanojevic@fon.bg.ac.rs" TargetMode="External"/><Relationship Id="rId4" Type="http://schemas.openxmlformats.org/officeDocument/2006/relationships/hyperlink" Target="mailto:bojan.jovanovic@fon.bg.ac.rs" TargetMode="External"/><Relationship Id="rId5" Type="http://schemas.openxmlformats.org/officeDocument/2006/relationships/slideLayout" Target="../slideLayouts/slideLayout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mailto:milan.stanojevic@fon.bg.ac.rs" TargetMode="External"/><Relationship Id="rId2" Type="http://schemas.openxmlformats.org/officeDocument/2006/relationships/hyperlink" Target="mailto:milan.stanojevic@fon.bg.ac.rs" TargetMode="External"/><Relationship Id="rId3" Type="http://schemas.openxmlformats.org/officeDocument/2006/relationships/hyperlink" Target="mailto:bojan.marceta@fon.bg.ac.rs" TargetMode="External"/><Relationship Id="rId4" Type="http://schemas.openxmlformats.org/officeDocument/2006/relationships/slideLayout" Target="../slideLayouts/slideLayout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7960" y="4645800"/>
            <a:ext cx="914364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Биометријске технологије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7960" y="5468400"/>
            <a:ext cx="9143640" cy="9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just" defTabSz="91440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lang="ru-RU" sz="24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Катедра за информационе технологије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Биометријске технологије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0" name="TextBox 3"/>
          <p:cNvSpPr/>
          <p:nvPr/>
        </p:nvSpPr>
        <p:spPr>
          <a:xfrm>
            <a:off x="838080" y="1326240"/>
            <a:ext cx="10161720" cy="3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Наставници и сарадници на предмету</a:t>
            </a:r>
            <a:endParaRPr lang="sr-Latn-R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1" name="Table 4"/>
          <p:cNvGraphicFramePr/>
          <p:nvPr/>
        </p:nvGraphicFramePr>
        <p:xfrm>
          <a:off x="855360" y="1726200"/>
          <a:ext cx="10656360" cy="4492440"/>
        </p:xfrm>
        <a:graphic>
          <a:graphicData uri="http://schemas.openxmlformats.org/drawingml/2006/table">
            <a:tbl>
              <a:tblPr/>
              <a:tblGrid>
                <a:gridCol w="4104000"/>
                <a:gridCol w="1616760"/>
                <a:gridCol w="4935600"/>
              </a:tblGrid>
              <a:tr h="370440">
                <a:tc>
                  <a:txBody>
                    <a:bodyPr lIns="91080" rIns="91080" tIns="45360" bIns="45360" anchor="t">
                      <a:noAutofit/>
                    </a:bodyPr>
                    <a:p>
                      <a:endParaRPr lang="en-GB" sz="1800" b="0" u="none" strike="noStrike">
                        <a:solidFill>
                          <a:srgbClr val="094775"/>
                        </a:solidFill>
                        <a:effectLst/>
                        <a:uFillTx/>
                        <a:latin typeface="Montserrat Medium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Montserrat Medium"/>
                        </a:rPr>
                        <a:t>Кабинет</a:t>
                      </a:r>
                      <a:endParaRPr lang="sr-Latn-R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Montserrat Medium"/>
                        </a:rPr>
                        <a:t>E-mail</a:t>
                      </a:r>
                      <a:endParaRPr lang="sr-Latn-R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проф. Емеритус Душан Старчевић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401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094775"/>
                          </a:solidFill>
                          <a:effectLst/>
                          <a:uFillTx/>
                          <a:latin typeface="Montserrat Medium"/>
                        </a:rPr>
                        <a:t>dusan.starcevic@fon.bg.ac.rs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проф. Дејан Симић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401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094775"/>
                          </a:solidFill>
                          <a:effectLst/>
                          <a:uFillTx/>
                          <a:latin typeface="Montserrat Medium"/>
                        </a:rPr>
                        <a:t>dejan.simic@fon.bg.ac.rs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проф. Мирослав Миновић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401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1"/>
                        </a:rPr>
                        <a:t>Miroslav.minovic</a:t>
                      </a:r>
                      <a:r>
                        <a:rPr lang="en-GB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2"/>
                        </a:rPr>
                        <a:t>@</a:t>
                      </a:r>
                      <a:r>
                        <a:rPr lang="en-GB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3"/>
                        </a:rPr>
                        <a:t>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проф. Милош Миловановић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401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094775"/>
                          </a:solidFill>
                          <a:effectLst/>
                          <a:uFillTx/>
                          <a:latin typeface="Montserrat Medium"/>
                        </a:rPr>
                        <a:t>milos.Milovanovic@fon.bg.ac.rs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проф</a:t>
                      </a: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. </a:t>
                      </a: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др</a:t>
                      </a: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 </a:t>
                      </a: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Бојан Јовановић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209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4"/>
                        </a:rPr>
                        <a:t>bojan.jovanovic@fon.bg.ac.rs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доц</a:t>
                      </a: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. </a:t>
                      </a: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др</a:t>
                      </a: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 </a:t>
                      </a: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Марија Богићевић-Сретеновић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209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1c1c1c"/>
                          </a:solidFill>
                          <a:effectLst/>
                          <a:uFillTx/>
                          <a:latin typeface="Montserrat Medium"/>
                        </a:rPr>
                        <a:t>marija.bogicevic.sretenovic@fon.bg.ac.rs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Биометријске технологије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3" name="TextBox 3"/>
          <p:cNvSpPr/>
          <p:nvPr/>
        </p:nvSpPr>
        <p:spPr>
          <a:xfrm>
            <a:off x="838080" y="1326240"/>
            <a:ext cx="10161720" cy="3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Наставници и сарадници на предмету</a:t>
            </a:r>
            <a:endParaRPr lang="sr-Latn-R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4" name="Table 4"/>
          <p:cNvGraphicFramePr/>
          <p:nvPr/>
        </p:nvGraphicFramePr>
        <p:xfrm>
          <a:off x="855360" y="1726200"/>
          <a:ext cx="10656360" cy="2930400"/>
        </p:xfrm>
        <a:graphic>
          <a:graphicData uri="http://schemas.openxmlformats.org/drawingml/2006/table">
            <a:tbl>
              <a:tblPr/>
              <a:tblGrid>
                <a:gridCol w="4104000"/>
                <a:gridCol w="1616760"/>
                <a:gridCol w="4935600"/>
              </a:tblGrid>
              <a:tr h="370440">
                <a:tc>
                  <a:txBody>
                    <a:bodyPr lIns="91080" rIns="91080" tIns="45360" bIns="45360" anchor="t">
                      <a:noAutofit/>
                    </a:bodyPr>
                    <a:p>
                      <a:endParaRPr lang="en-GB" sz="1800" b="0" u="none" strike="noStrike">
                        <a:solidFill>
                          <a:srgbClr val="094775"/>
                        </a:solidFill>
                        <a:effectLst/>
                        <a:uFillTx/>
                        <a:latin typeface="Montserrat Medium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Montserrat Medium"/>
                        </a:rPr>
                        <a:t>Кабинет</a:t>
                      </a:r>
                      <a:endParaRPr lang="sr-Latn-R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Montserrat Medium"/>
                        </a:rPr>
                        <a:t>E-mail</a:t>
                      </a:r>
                      <a:endParaRPr lang="sr-Latn-R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доц</a:t>
                      </a: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. </a:t>
                      </a: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др Иван Миленковић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209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1"/>
                        </a:rPr>
                        <a:t>ivan.milenkovic@</a:t>
                      </a:r>
                      <a:r>
                        <a:rPr lang="en-GB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2"/>
                        </a:rPr>
                        <a:t>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доц. др Урош Шошевић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209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094775"/>
                          </a:solidFill>
                          <a:effectLst/>
                          <a:uFillTx/>
                          <a:latin typeface="Montserrat Medium"/>
                        </a:rPr>
                        <a:t>uros.sosevic@fon.bg.ac.rs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Бојан Марчета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303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3"/>
                        </a:rPr>
                        <a:t>bojan.marceta@fon.bg.ac.rs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Јелица Станојевић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303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094775"/>
                          </a:solidFill>
                          <a:effectLst/>
                          <a:uFillTx/>
                          <a:latin typeface="Montserrat Medium"/>
                        </a:rPr>
                        <a:t>jelica.stanojevic@fon.bg.ac.rs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Биометријске технологије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6" name="TextBox 5"/>
          <p:cNvSpPr/>
          <p:nvPr/>
        </p:nvSpPr>
        <p:spPr>
          <a:xfrm>
            <a:off x="1065240" y="1214640"/>
            <a:ext cx="9934560" cy="230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Циљ предмета: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Оспособљавање полазника да се упознају са тренутним стањем у области биометријских система и да евалуирају примену постојећих биометријских метода. 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Биометријске технологије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8" name="TextBox 5"/>
          <p:cNvSpPr/>
          <p:nvPr/>
        </p:nvSpPr>
        <p:spPr>
          <a:xfrm>
            <a:off x="1065240" y="1214640"/>
            <a:ext cx="9934560" cy="193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Исход предмета: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Студенти ће добити потребна знања и вештине у домену примене различитих биометријских метода.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Биометријске технологије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70" name="TextBox 5"/>
          <p:cNvSpPr/>
          <p:nvPr/>
        </p:nvSpPr>
        <p:spPr>
          <a:xfrm>
            <a:off x="831960" y="1298880"/>
            <a:ext cx="10754640" cy="156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Начин полагања: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Пројекат </a:t>
            </a: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10</a:t>
            </a: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0%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TextBox 6"/>
          <p:cNvSpPr/>
          <p:nvPr/>
        </p:nvSpPr>
        <p:spPr>
          <a:xfrm>
            <a:off x="838080" y="2868480"/>
            <a:ext cx="10754640" cy="267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</a:t>
            </a: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еме: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Основе развоја биометријских система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Модалитети: Глас, Лице, Прст, Длан, Ход, Потпис, Ухо…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Рад са о</a:t>
            </a: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pen-source</a:t>
            </a: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 решењима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Рад на развоју нових алгоритама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7960" y="4645800"/>
            <a:ext cx="914364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Биометријске технологије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07960" y="5468400"/>
            <a:ext cx="9143640" cy="9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just" defTabSz="91440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lang="ru-RU" sz="24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Катедра за информационе технологије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 pitchFamily="0" charset="1"/>
        <a:ea typeface=""/>
        <a:cs typeface=""/>
      </a:majorFont>
      <a:minorFont>
        <a:latin typeface="Montserrat Medium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Application>LibreOffice/25.8.4.2$Linux_X86_64 LibreOffice_project/580$Build-2</Application>
  <AppVersion>15.0000</AppVersion>
  <Words>284</Words>
  <Paragraphs>69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2022-10-16T13:21:43Z</dcterms:created>
  <dc:creator>Marko Savicevic</dc:creator>
  <dc:description/>
  <dc:language>sr-Latn-RS</dc:language>
  <cp:lastModifiedBy/>
  <dcterms:modified xsi:type="dcterms:W3CDTF">2026-01-14T21:46:00Z</dcterms:modified>
  <cp:revision>103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9</vt:i4>
  </property>
</Properties>
</file>