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/>
          <p:nvPr/>
        </p:nvPicPr>
        <p:blipFill>
          <a:blip r:embed="rId3"/>
          <a:stretch/>
        </p:blipFill>
        <p:spPr>
          <a:xfrm>
            <a:off x="2517120" y="900000"/>
            <a:ext cx="7157520" cy="5058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title text format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l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3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A756ABD1-503D-40A0-9DA7-CED5DC26BACB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5" name="Picture 10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i podnaslovom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body"/>
          </p:nvPr>
        </p:nvSpPr>
        <p:spPr>
          <a:xfrm>
            <a:off x="831960" y="1943280"/>
            <a:ext cx="10515240" cy="4146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49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0" name="PlaceHolder 4"/>
          <p:cNvSpPr>
            <a:spLocks noGrp="1"/>
          </p:cNvSpPr>
          <p:nvPr>
            <p:ph type="sldNum" idx="7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32F45BBA-A04B-4C8F-A6B0-0F9DB6886E7A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" name="Picture 8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54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55" name="PlaceHolder 3"/>
          <p:cNvSpPr>
            <a:spLocks noGrp="1"/>
          </p:cNvSpPr>
          <p:nvPr>
            <p:ph type="sldNum" idx="8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687A3DA9-8532-479C-934C-556665D7ABB4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6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8" name="PlaceHolder 3"/>
          <p:cNvSpPr>
            <a:spLocks noGrp="1"/>
          </p:cNvSpPr>
          <p:nvPr>
            <p:ph type="sldNum" idx="1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CE739E6D-2920-4304-8737-52A945463CC1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4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2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3" name="PlaceHolder 3"/>
          <p:cNvSpPr>
            <a:spLocks noGrp="1"/>
          </p:cNvSpPr>
          <p:nvPr>
            <p:ph type="sldNum" idx="2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1D8C3A69-34AE-4866-9FF9-AEE8AD96064D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4" name="Picture 7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an slajd - Tamni 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5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17" name="Straight Connector 4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lt2">
                <a:alpha val="40000"/>
              </a:schemeClr>
            </a:solidFill>
          </a:ln>
        </p:spPr>
      </p:cxnSp>
      <p:sp>
        <p:nvSpPr>
          <p:cNvPr id="18" name="PlaceHolder 3"/>
          <p:cNvSpPr>
            <a:spLocks noGrp="1"/>
          </p:cNvSpPr>
          <p:nvPr>
            <p:ph type="sldNum" idx="3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823BBCD6-42D4-422E-9679-955A1D2AA3F7}" type="slidenum">
              <a:rPr lang="en-US" sz="1200" b="0" u="none" strike="noStrike">
                <a:solidFill>
                  <a:schemeClr val="lt1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pic>
        <p:nvPicPr>
          <p:cNvPr id="19" name="Picture 6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vi slajd sa naslovom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pic>
        <p:nvPicPr>
          <p:cNvPr id="21" name="Picture 5"/>
          <p:cNvPicPr/>
          <p:nvPr/>
        </p:nvPicPr>
        <p:blipFill>
          <a:blip r:embed="rId3"/>
          <a:stretch/>
        </p:blipFill>
        <p:spPr>
          <a:xfrm>
            <a:off x="9651960" y="4447800"/>
            <a:ext cx="4573080" cy="4573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07960" y="546840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23" name="Straight Connector 7"/>
          <p:cNvCxnSpPr/>
          <p:nvPr/>
        </p:nvCxnSpPr>
        <p:spPr>
          <a:xfrm>
            <a:off x="0" y="4165560"/>
            <a:ext cx="12192120" cy="360"/>
          </a:xfrm>
          <a:prstGeom prst="straightConnector1">
            <a:avLst/>
          </a:prstGeom>
          <a:ln w="19050">
            <a:solidFill>
              <a:srgbClr val="ffbd36"/>
            </a:solidFill>
          </a:ln>
        </p:spPr>
      </p:cxn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ova tema slajd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4706640"/>
            <a:ext cx="7480080" cy="63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425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480" y="5549760"/>
            <a:ext cx="9143640" cy="36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adržaj slajd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body"/>
          </p:nvPr>
        </p:nvSpPr>
        <p:spPr>
          <a:xfrm>
            <a:off x="4038480" y="1015920"/>
            <a:ext cx="7314840" cy="4793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514440" indent="-514440" defTabSz="914400">
              <a:lnSpc>
                <a:spcPct val="90000"/>
              </a:lnSpc>
              <a:spcBef>
                <a:spcPts val="1001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914400" lvl="1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level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371600" lvl="2" indent="-45720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14680" lvl="3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71880" lvl="4" indent="-343080" defTabSz="914400">
              <a:lnSpc>
                <a:spcPct val="90000"/>
              </a:lnSpc>
              <a:spcBef>
                <a:spcPts val="499"/>
              </a:spcBef>
              <a:buClr>
                <a:srgbClr val="004a7c"/>
              </a:buClr>
              <a:buFont typeface="Montserrat SemiBold"/>
              <a:buAutoNum type="arabicPeriod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title"/>
          </p:nvPr>
        </p:nvSpPr>
        <p:spPr>
          <a:xfrm>
            <a:off x="223920" y="469800"/>
            <a:ext cx="3128400" cy="141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223920" y="2095560"/>
            <a:ext cx="3128400" cy="761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400" b="0" u="none" strike="noStrike">
                <a:solidFill>
                  <a:schemeClr val="accent3"/>
                </a:solidFill>
                <a:effectLst/>
                <a:uFillTx/>
                <a:latin typeface="Montserrat Medium"/>
              </a:rPr>
              <a:t>Click to edit subtitle style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1" name="Straight Connector 3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2" name="PlaceHolder 2"/>
          <p:cNvSpPr>
            <a:spLocks noGrp="1"/>
          </p:cNvSpPr>
          <p:nvPr>
            <p:ph type="sldNum" idx="4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67F30763-B837-4096-AD9A-356806A184B8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3" name="Picture 5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the outline text format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Second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Third Outline Level</a:t>
            </a:r>
            <a:endParaRPr lang="en-US" sz="1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Fourth Outline Level</a:t>
            </a:r>
            <a:endParaRPr lang="en-US" sz="16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Fifth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Sixth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Seventh Outline Level</a:t>
            </a:r>
            <a:endParaRPr lang="en-US" sz="20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lajd sa naslovom v2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body"/>
          </p:nvPr>
        </p:nvSpPr>
        <p:spPr>
          <a:xfrm>
            <a:off x="831960" y="1511280"/>
            <a:ext cx="10515240" cy="4578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lang="en-US" sz="22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Click to edit Master text styles</a:t>
            </a:r>
            <a:endParaRPr lang="en-US" sz="22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title"/>
          </p:nvPr>
        </p:nvSpPr>
        <p:spPr>
          <a:xfrm>
            <a:off x="831960" y="216000"/>
            <a:ext cx="9143640" cy="669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lt1"/>
                </a:solidFill>
                <a:effectLst/>
                <a:uFillTx/>
                <a:latin typeface="Montserrat SemiBold"/>
              </a:rPr>
              <a:t>Click to edit Master title style</a:t>
            </a:r>
            <a:endParaRPr lang="en-US" sz="4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cxnSp>
        <p:nvCxnSpPr>
          <p:cNvPr id="37" name="Straight Connector 6"/>
          <p:cNvCxnSpPr/>
          <p:nvPr/>
        </p:nvCxnSpPr>
        <p:spPr>
          <a:xfrm>
            <a:off x="609480" y="6222960"/>
            <a:ext cx="10973160" cy="360"/>
          </a:xfrm>
          <a:prstGeom prst="straightConnector1">
            <a:avLst/>
          </a:prstGeom>
          <a:ln>
            <a:solidFill>
              <a:schemeClr val="accent2">
                <a:alpha val="40000"/>
              </a:schemeClr>
            </a:solidFill>
          </a:ln>
        </p:spPr>
      </p:cxnSp>
      <p:sp>
        <p:nvSpPr>
          <p:cNvPr id="38" name="PlaceHolder 3"/>
          <p:cNvSpPr>
            <a:spLocks noGrp="1"/>
          </p:cNvSpPr>
          <p:nvPr>
            <p:ph type="sldNum" idx="5"/>
          </p:nvPr>
        </p:nvSpPr>
        <p:spPr>
          <a:xfrm>
            <a:off x="11000160" y="6390360"/>
            <a:ext cx="581760" cy="296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9D7CE8D3-FF49-49CB-81CC-433B815A2731}" type="slidenum">
              <a:rPr lang="en-US" sz="12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&lt;number&gt;</a:t>
            </a:fld>
            <a:endParaRPr lang="sr-Latn-R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39" name="Picture 9"/>
          <p:cNvPicPr/>
          <p:nvPr/>
        </p:nvPicPr>
        <p:blipFill>
          <a:blip r:embed="rId3"/>
          <a:stretch/>
        </p:blipFill>
        <p:spPr>
          <a:xfrm>
            <a:off x="703080" y="6356160"/>
            <a:ext cx="811440" cy="365400"/>
          </a:xfrm>
          <a:prstGeom prst="rect">
            <a:avLst/>
          </a:prstGeom>
          <a:noFill/>
          <a:ln w="0">
            <a:noFill/>
          </a:ln>
        </p:spPr>
      </p:pic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mailto:milan.stanojevic@fon.bg.ac.rs" TargetMode="External"/><Relationship Id="rId2" Type="http://schemas.openxmlformats.org/officeDocument/2006/relationships/hyperlink" Target="mailto:milan.stanojevic@fon.bg.ac.rs" TargetMode="External"/><Relationship Id="rId3" Type="http://schemas.openxmlformats.org/officeDocument/2006/relationships/hyperlink" Target="mailto:milan.stanojevic@fon.bg.ac.rs" TargetMode="External"/><Relationship Id="rId4" Type="http://schemas.openxmlformats.org/officeDocument/2006/relationships/hyperlink" Target="mailto:bojan.jovanovic@fon.bg.ac.rs" TargetMode="External"/><Relationship Id="rId5" Type="http://schemas.openxmlformats.org/officeDocument/2006/relationships/hyperlink" Target="mailto:milan.stanojevic@fon.bg.ac.rs" TargetMode="External"/><Relationship Id="rId6" Type="http://schemas.openxmlformats.org/officeDocument/2006/relationships/hyperlink" Target="mailto:milan.stanojevic@fon.bg.ac.rs" TargetMode="External"/><Relationship Id="rId7" Type="http://schemas.openxmlformats.org/officeDocument/2006/relationships/slideLayout" Target="../slideLayouts/slideLayout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Апликације е-трговине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Апликације е-трговине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0" name="TextBox 3"/>
          <p:cNvSpPr/>
          <p:nvPr/>
        </p:nvSpPr>
        <p:spPr>
          <a:xfrm>
            <a:off x="838080" y="1326240"/>
            <a:ext cx="10161720" cy="10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57120" indent="-357120" algn="just" defTabSz="914400">
              <a:lnSpc>
                <a:spcPct val="100000"/>
              </a:lnSpc>
              <a:buClr>
                <a:srgbClr val="1c1c1c"/>
              </a:buClr>
              <a:buFont typeface="Courier New"/>
              <a:buChar char="o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Предмет Катедре за информационе технологије</a:t>
            </a:r>
            <a:endParaRPr lang="sr-Latn-R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sr-Latn-R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Наставници и сарадници на предмету</a:t>
            </a:r>
            <a:endParaRPr lang="sr-Latn-RS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1" name="Table 4"/>
          <p:cNvGraphicFramePr/>
          <p:nvPr/>
        </p:nvGraphicFramePr>
        <p:xfrm>
          <a:off x="838080" y="2341800"/>
          <a:ext cx="10656360" cy="3852720"/>
        </p:xfrm>
        <a:graphic>
          <a:graphicData uri="http://schemas.openxmlformats.org/drawingml/2006/table">
            <a:tbl>
              <a:tblPr/>
              <a:tblGrid>
                <a:gridCol w="4104000"/>
                <a:gridCol w="1584000"/>
                <a:gridCol w="4968360"/>
              </a:tblGrid>
              <a:tr h="370440">
                <a:tc>
                  <a:txBody>
                    <a:bodyPr lIns="91080" rIns="91080" tIns="45360" bIns="45360" anchor="t">
                      <a:noAutofit/>
                    </a:bodyPr>
                    <a:p>
                      <a:endParaRPr lang="en-GB" sz="1800" b="0" u="none" strike="noStrike">
                        <a:solidFill>
                          <a:srgbClr val="094775"/>
                        </a:solidFill>
                        <a:effectLst/>
                        <a:uFillTx/>
                        <a:latin typeface="Montserrat Medium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Кабинет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none" strike="noStrike">
                          <a:solidFill>
                            <a:schemeClr val="lt1"/>
                          </a:solidFill>
                          <a:effectLst/>
                          <a:uFillTx/>
                          <a:latin typeface="Montserrat Medium"/>
                        </a:rPr>
                        <a:t>E-mail</a:t>
                      </a:r>
                      <a:endParaRPr lang="sr-Latn-RS" sz="1800" b="0" u="none" strike="noStrik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 w="12240">
                      <a:solidFill>
                        <a:srgbClr val="f3716d"/>
                      </a:solidFill>
                      <a:prstDash val="solid"/>
                    </a:lnT>
                    <a:lnB>
                      <a:noFill/>
                    </a:lnB>
                    <a:solidFill>
                      <a:srgbClr val="094775"/>
                    </a:solidFill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 Дејан Симић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401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1"/>
                        </a:rPr>
                        <a:t>dejan.simic</a:t>
                      </a: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2"/>
                        </a:rPr>
                        <a:t>@</a:t>
                      </a: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3"/>
                        </a:rPr>
                        <a:t>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проф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Бојан Јовановић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4"/>
                        </a:rPr>
                        <a:t>bojan.jovanovic@fon.bg.ac.rs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Марија Богићевић-Сретеновић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c1c1c"/>
                          </a:solidFill>
                          <a:effectLst/>
                          <a:uFillTx/>
                          <a:latin typeface="Montserrat Medium"/>
                        </a:rPr>
                        <a:t>marija.bogicevic.sretenovic@fon.bg.ac.rs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доц</a:t>
                      </a:r>
                      <a:r>
                        <a:rPr lang="en-GB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. </a:t>
                      </a: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др Иван Миленковић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209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5"/>
                        </a:rPr>
                        <a:t>ivan.milenkovic@</a:t>
                      </a:r>
                      <a:r>
                        <a:rPr lang="en-GB" sz="1800" b="0" u="sng" strike="noStrike">
                          <a:solidFill>
                            <a:srgbClr val="c63d96"/>
                          </a:solidFill>
                          <a:effectLst/>
                          <a:uFillTx/>
                          <a:latin typeface="Montserrat Medium"/>
                          <a:hlinkClick r:id="rId6"/>
                        </a:rPr>
                        <a:t>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9720"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Душан Митровић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 w="12240">
                      <a:solidFill>
                        <a:srgbClr val="f3716d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sr-RS" sz="1800" b="0" u="none" strike="noStrike">
                          <a:solidFill>
                            <a:srgbClr val="100f2d"/>
                          </a:solidFill>
                          <a:effectLst/>
                          <a:uFillTx/>
                          <a:latin typeface="Montserrat Medium"/>
                        </a:rPr>
                        <a:t>303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1080" rIns="91080" tIns="45360" bIns="45360" anchor="t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en-US" sz="1800" b="0" u="none" strike="noStrike">
                          <a:solidFill>
                            <a:srgbClr val="094775"/>
                          </a:solidFill>
                          <a:effectLst/>
                          <a:uFillTx/>
                          <a:latin typeface="Montserrat Medium"/>
                        </a:rPr>
                        <a:t>dusan.mitrovic@fon.bg.ac.rs</a:t>
                      </a:r>
                      <a:endParaRPr lang="sr-Latn-RS" sz="18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t" marL="91080" marR="91080" marT="45360" marB="45360">
                    <a:lnL>
                      <a:noFill/>
                    </a:lnL>
                    <a:lnR w="12240">
                      <a:solidFill>
                        <a:srgbClr val="f3716d"/>
                      </a:solidFill>
                      <a:prstDash val="solid"/>
                    </a:lnR>
                    <a:lnT>
                      <a:noFill/>
                    </a:lnT>
                    <a:lnB w="12240">
                      <a:solidFill>
                        <a:srgbClr val="f3716d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Апликације е-трговине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3" name="TextBox 5"/>
          <p:cNvSpPr/>
          <p:nvPr/>
        </p:nvSpPr>
        <p:spPr>
          <a:xfrm>
            <a:off x="1065240" y="1214640"/>
            <a:ext cx="9934560" cy="4524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Циљ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Упознати студенте са напредним технологијама које се користе у апликацијама е-трговине. Објаснити студентима концепте који се користе у апликацијама е-трговине, као што су начини електронског плаћања и интеграција са другим системима. Омогућити студентима стицање техничких знања и вештина потребних за пројектовање и развој безбедних апликација е-трговине. Научити како се развијају и интегришу Wеб апликације, апликације е-трговине и Wеб сервиси</a:t>
            </a:r>
            <a:r>
              <a:rPr lang="sr-Latn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.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Апликације е-трговине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5" name="TextBox 5"/>
          <p:cNvSpPr/>
          <p:nvPr/>
        </p:nvSpPr>
        <p:spPr>
          <a:xfrm>
            <a:off x="1065240" y="1214640"/>
            <a:ext cx="9934560" cy="304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Исход предмета: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Студенти ће бити оспособљени за свеобухватно сагледавање читавог животног циклуса различитих система за е-трговину. Студенти ће добити потребна знања и вештине за пројектовање, развој и управљање савременим апликацијама е-трговине. 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5240" cy="987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lt2"/>
                </a:solidFill>
                <a:effectLst/>
                <a:uFillTx/>
                <a:latin typeface="Montserrat SemiBold"/>
              </a:rPr>
              <a:t>Апликације е-трговине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7" name="TextBox 5"/>
          <p:cNvSpPr/>
          <p:nvPr/>
        </p:nvSpPr>
        <p:spPr>
          <a:xfrm>
            <a:off x="831960" y="1298880"/>
            <a:ext cx="10754640" cy="193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Начин полагања: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Тест 30%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1c1c1c"/>
              </a:buClr>
              <a:buFont typeface="Montserrat SemiBold"/>
              <a:buAutoNum type="arabicPeriod"/>
            </a:pPr>
            <a:r>
              <a:rPr lang="sr-RS" sz="2400" b="0" u="none" strike="noStrike">
                <a:solidFill>
                  <a:schemeClr val="dk1"/>
                </a:solidFill>
                <a:effectLst/>
                <a:uFillTx/>
                <a:latin typeface="Montserrat Medium"/>
              </a:rPr>
              <a:t>Пројекат 70%</a:t>
            </a:r>
            <a:endParaRPr lang="sr-Latn-RS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7960" y="4645800"/>
            <a:ext cx="914364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lang="sr-RS" sz="3800" b="0" u="none" strike="noStrike">
                <a:solidFill>
                  <a:schemeClr val="dk1"/>
                </a:solidFill>
                <a:effectLst/>
                <a:uFillTx/>
                <a:latin typeface="Montserrat SemiBold"/>
              </a:rPr>
              <a:t>Апликације е-трговине</a:t>
            </a:r>
            <a:endParaRPr lang="en-US" sz="38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07960" y="5468400"/>
            <a:ext cx="9143640" cy="91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just" defTabSz="91440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lang="ru-RU" sz="2400" b="0" u="none" strike="noStrike">
                <a:solidFill>
                  <a:schemeClr val="accent2"/>
                </a:solidFill>
                <a:effectLst/>
                <a:uFillTx/>
                <a:latin typeface="Montserrat Medium"/>
              </a:rPr>
              <a:t>Катедра за информационе технологије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Montserrat Medium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FON Paleta boja">
      <a:dk1>
        <a:srgbClr val="1c1c1c"/>
      </a:dk1>
      <a:lt1>
        <a:srgbClr val="f8f8f8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Montserrat">
      <a:majorFont>
        <a:latin typeface="Montserrat SemiBold" pitchFamily="0" charset="1"/>
        <a:ea typeface=""/>
        <a:cs typeface=""/>
      </a:majorFont>
      <a:minorFont>
        <a:latin typeface="Montserrat Medium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Application>LibreOffice/25.8.4.2$Linux_X86_64 LibreOffice_project/580$Build-2</Application>
  <AppVersion>15.0000</AppVersion>
  <Words>232</Words>
  <Paragraphs>45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2022-10-16T13:21:43Z</dcterms:created>
  <dc:creator>Marko Savicevic</dc:creator>
  <dc:description/>
  <dc:language>sr-Latn-RS</dc:language>
  <cp:lastModifiedBy/>
  <dcterms:modified xsi:type="dcterms:W3CDTF">2026-01-14T21:45:14Z</dcterms:modified>
  <cp:revision>101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8</vt:i4>
  </property>
</Properties>
</file>