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4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vi slajd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3"/>
          <a:stretch/>
        </p:blipFill>
        <p:spPr>
          <a:xfrm>
            <a:off x="2517120" y="900000"/>
            <a:ext cx="7157520" cy="50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title text format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i podnaslovom 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831960" y="1943280"/>
            <a:ext cx="10515240" cy="414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lt2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43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76AE2C41-69DE-4199-BC62-AD0AA8CCC1A9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5" name="Picture 10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i podnaslovom 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body"/>
          </p:nvPr>
        </p:nvSpPr>
        <p:spPr>
          <a:xfrm>
            <a:off x="831960" y="1943280"/>
            <a:ext cx="10515240" cy="414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49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50" name="PlaceHolder 4"/>
          <p:cNvSpPr>
            <a:spLocks noGrp="1"/>
          </p:cNvSpPr>
          <p:nvPr>
            <p:ph type="sldNum" idx="7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3D870D30-3E5D-47FA-A204-DD4BFB029CFB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1" name="Picture 8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54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55" name="PlaceHolder 3"/>
          <p:cNvSpPr>
            <a:spLocks noGrp="1"/>
          </p:cNvSpPr>
          <p:nvPr>
            <p:ph type="sldNum" idx="8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340CD95C-56D6-4326-93AB-FB3A11BD022B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6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8" name="PlaceHolder 3"/>
          <p:cNvSpPr>
            <a:spLocks noGrp="1"/>
          </p:cNvSpPr>
          <p:nvPr>
            <p:ph type="sldNum" idx="1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DDE31C1A-D64A-4AF9-9EEB-E1897BBE1E34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- Tamni 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4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lt2">
                <a:alpha val="40000"/>
              </a:schemeClr>
            </a:solidFill>
          </a:ln>
        </p:spPr>
      </p:cxnSp>
      <p:sp>
        <p:nvSpPr>
          <p:cNvPr id="13" name="PlaceHolder 3"/>
          <p:cNvSpPr>
            <a:spLocks noGrp="1"/>
          </p:cNvSpPr>
          <p:nvPr>
            <p:ph type="sldNum" idx="2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31067DD2-7F31-4C36-AA73-F6C2AC4796D4}" type="slidenum">
              <a: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4" name="Picture 7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- Tamni 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5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17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lt2">
                <a:alpha val="40000"/>
              </a:schemeClr>
            </a:solidFill>
          </a:ln>
        </p:spPr>
      </p:cxnSp>
      <p:sp>
        <p:nvSpPr>
          <p:cNvPr id="18" name="PlaceHolder 3"/>
          <p:cNvSpPr>
            <a:spLocks noGrp="1"/>
          </p:cNvSpPr>
          <p:nvPr>
            <p:ph type="sldNum" idx="3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173A2A55-6E31-4DA6-BFE1-2F5B44921A41}" type="slidenum">
              <a: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9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vi slajd sa naslovom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7960" y="4645800"/>
            <a:ext cx="91436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pic>
        <p:nvPicPr>
          <p:cNvPr id="21" name="Picture 5"/>
          <p:cNvPicPr/>
          <p:nvPr/>
        </p:nvPicPr>
        <p:blipFill>
          <a:blip r:embed="rId3"/>
          <a:stretch/>
        </p:blipFill>
        <p:spPr>
          <a:xfrm>
            <a:off x="9651960" y="4447800"/>
            <a:ext cx="4573080" cy="4573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7960" y="546840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23" name="Straight Connector 7"/>
          <p:cNvCxnSpPr/>
          <p:nvPr/>
        </p:nvCxnSpPr>
        <p:spPr>
          <a:xfrm>
            <a:off x="0" y="4165560"/>
            <a:ext cx="12192120" cy="360"/>
          </a:xfrm>
          <a:prstGeom prst="straightConnector1">
            <a:avLst/>
          </a:prstGeom>
          <a:ln w="19050">
            <a:solidFill>
              <a:srgbClr val="ffbd36"/>
            </a:solidFill>
          </a:ln>
        </p:spPr>
      </p:cxn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ova tema slajd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4706640"/>
            <a:ext cx="748008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425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554976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adržaj slajd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body"/>
          </p:nvPr>
        </p:nvSpPr>
        <p:spPr>
          <a:xfrm>
            <a:off x="4038480" y="1015920"/>
            <a:ext cx="7314840" cy="479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914400" lvl="1" indent="-45720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level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371600" lvl="2" indent="-45720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14680" lvl="3" indent="-34308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71880" lvl="4" indent="-34308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title"/>
          </p:nvPr>
        </p:nvSpPr>
        <p:spPr>
          <a:xfrm>
            <a:off x="223920" y="469800"/>
            <a:ext cx="3128400" cy="141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23920" y="2095560"/>
            <a:ext cx="312840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31" name="Straight Connector 3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32" name="PlaceHolder 2"/>
          <p:cNvSpPr>
            <a:spLocks noGrp="1"/>
          </p:cNvSpPr>
          <p:nvPr>
            <p:ph type="sldNum" idx="4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EB12CD3C-5E7B-4E63-9CCB-BF88FCEBD4FC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3" name="Picture 5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body"/>
          </p:nvPr>
        </p:nvSpPr>
        <p:spPr>
          <a:xfrm>
            <a:off x="831960" y="1511280"/>
            <a:ext cx="10515240" cy="4578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37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38" name="PlaceHolder 3"/>
          <p:cNvSpPr>
            <a:spLocks noGrp="1"/>
          </p:cNvSpPr>
          <p:nvPr>
            <p:ph type="sldNum" idx="5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A03A080C-FFE3-4377-BA4D-EFFEEEEB24EB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9" name="Picture 9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mailto:bojan.jovanovic@fon.bg.ac.rs" TargetMode="External"/><Relationship Id="rId2" Type="http://schemas.openxmlformats.org/officeDocument/2006/relationships/slideLayout" Target="../slideLayouts/slideLayout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7960" y="4828680"/>
            <a:ext cx="102085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Анализа сајбер инцидената и одговор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7960" y="5468400"/>
            <a:ext cx="9143640" cy="9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lang="ru-RU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Катедра за информационе технологије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Анализа сајбер инцидената и одговор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0" name="TextBox 3"/>
          <p:cNvSpPr/>
          <p:nvPr/>
        </p:nvSpPr>
        <p:spPr>
          <a:xfrm>
            <a:off x="838080" y="1326240"/>
            <a:ext cx="10161720" cy="3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Наставници и сарадници на предмету</a:t>
            </a:r>
            <a:endParaRPr lang="sr-Latn-R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1" name="Table 6"/>
          <p:cNvGraphicFramePr/>
          <p:nvPr/>
        </p:nvGraphicFramePr>
        <p:xfrm>
          <a:off x="855360" y="1726200"/>
          <a:ext cx="10656360" cy="1654560"/>
        </p:xfrm>
        <a:graphic>
          <a:graphicData uri="http://schemas.openxmlformats.org/drawingml/2006/table">
            <a:tbl>
              <a:tblPr/>
              <a:tblGrid>
                <a:gridCol w="4104000"/>
                <a:gridCol w="1616760"/>
                <a:gridCol w="4935600"/>
              </a:tblGrid>
              <a:tr h="370440">
                <a:tc>
                  <a:txBody>
                    <a:bodyPr lIns="91080" rIns="91080" tIns="45360" bIns="45360" anchor="t">
                      <a:noAutofit/>
                    </a:bodyPr>
                    <a:p>
                      <a:endParaRPr lang="en-GB" sz="1800" b="0" u="none" strike="noStrike">
                        <a:solidFill>
                          <a:srgbClr val="094775"/>
                        </a:solidFill>
                        <a:effectLst/>
                        <a:uFillTx/>
                        <a:latin typeface="Montserrat Medium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Montserrat Medium"/>
                        </a:rPr>
                        <a:t>Кабинет</a:t>
                      </a:r>
                      <a:endParaRPr lang="sr-Latn-R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Montserrat Medium"/>
                        </a:rPr>
                        <a:t>E-mail</a:t>
                      </a:r>
                      <a:endParaRPr lang="sr-Latn-R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проф. Милош Миловановић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401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milos.milovanovic@fon.bg.ac.rs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.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др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Бојан Јовановић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209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1"/>
                        </a:rPr>
                        <a:t>bojan.jovanovic@fon.bg.ac.rs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Анализа сајбер инцидената и одговор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3" name="TextBox 5"/>
          <p:cNvSpPr/>
          <p:nvPr/>
        </p:nvSpPr>
        <p:spPr>
          <a:xfrm>
            <a:off x="1065240" y="1214640"/>
            <a:ext cx="1009476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Циљ предмета: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Оспособљавање студената да разумеју контекст и појам сајбер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 </a:t>
            </a: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сигурности, као и њен значај сада и за будући развој информационих технологија. Упознавање са практичним алатима за анализу инцидената и могућим одговорима на њих.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Анализа сајбер инцидената и одговор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5" name="TextBox 5"/>
          <p:cNvSpPr/>
          <p:nvPr/>
        </p:nvSpPr>
        <p:spPr>
          <a:xfrm>
            <a:off x="1065240" y="1214640"/>
            <a:ext cx="9934560" cy="23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Исход предмета: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Студенти ће бити оспособљени да анализирају сајбер инциденте, користећи актуелне препоруке и практичне алате.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Анализа сајбер инцидената и одговор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7" name="TextBox 5"/>
          <p:cNvSpPr/>
          <p:nvPr/>
        </p:nvSpPr>
        <p:spPr>
          <a:xfrm>
            <a:off x="838080" y="1134000"/>
            <a:ext cx="10167840" cy="156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Начин полагања: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Пројекат (100%)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TextBox 6"/>
          <p:cNvSpPr/>
          <p:nvPr/>
        </p:nvSpPr>
        <p:spPr>
          <a:xfrm>
            <a:off x="844560" y="2429280"/>
            <a:ext cx="10161720" cy="37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</a:t>
            </a: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еме: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Процеси управљања ризиком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Сигурносни ризици апликације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Категорије инцидената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Одговори на инциденте и временски рокови одговора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Различите класе напада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Статичка и динамичка анализа злонамерног софтвера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Анализа понашања сајбер нападача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7960" y="4828680"/>
            <a:ext cx="1017180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Анализа сајбер инцидената и одговор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7960" y="5468400"/>
            <a:ext cx="9143640" cy="9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lang="ru-RU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Катедра за информационе технологије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 pitchFamily="0" charset="1"/>
        <a:ea typeface=""/>
        <a:cs typeface=""/>
      </a:majorFont>
      <a:minorFont>
        <a:latin typeface="Montserrat Medium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Application>LibreOffice/25.8.4.2$Linux_X86_64 LibreOffice_project/580$Build-2</Application>
  <AppVersion>15.0000</AppVersion>
  <Words>177</Words>
  <Paragraphs>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2022-10-16T13:21:43Z</dcterms:created>
  <dc:creator>Marko Savicevic</dc:creator>
  <dc:description/>
  <dc:language>sr-Latn-RS</dc:language>
  <cp:lastModifiedBy/>
  <dcterms:modified xsi:type="dcterms:W3CDTF">2026-01-14T21:44:41Z</dcterms:modified>
  <cp:revision>112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8</vt:i4>
  </property>
</Properties>
</file>