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roxima Nova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italic.fntdata"/><Relationship Id="rId14" Type="http://schemas.openxmlformats.org/officeDocument/2006/relationships/font" Target="fonts/ProximaNova-bold.fntdata"/><Relationship Id="rId16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bd3acb31c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bd3acb31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7b6a580ee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7b6a580ee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7b6a580ee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7b6a580ee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7b6a580eeb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7b6a580eeb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7b6a580ee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7b6a580ee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b6a580eeb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7b6a580eeb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zoran.sevarac@fon.bg.bg.ac.rs" TargetMode="External"/><Relationship Id="rId4" Type="http://schemas.openxmlformats.org/officeDocument/2006/relationships/hyperlink" Target="mailto:jelena.jovanovic@fon.bg.ac.r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3574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Primena veštačke inteligencije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Nastavnici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Dr Zoran Ševarac, </a:t>
            </a:r>
            <a:r>
              <a:rPr lang="en-GB" sz="1700"/>
              <a:t>email: </a:t>
            </a:r>
            <a:r>
              <a:rPr lang="en-GB" sz="1700" u="sng">
                <a:solidFill>
                  <a:schemeClr val="hlink"/>
                </a:solidFill>
                <a:hlinkClick r:id="rId3"/>
              </a:rPr>
              <a:t>zoran.sevarac@fon.bg.bg.ac.rs</a:t>
            </a:r>
            <a:r>
              <a:rPr lang="en-GB" sz="1700"/>
              <a:t>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Dr Jelena Jovanović, </a:t>
            </a:r>
            <a:r>
              <a:rPr lang="en-GB" sz="1700"/>
              <a:t>email: </a:t>
            </a:r>
            <a:r>
              <a:rPr lang="en-GB" sz="1700" u="sng">
                <a:solidFill>
                  <a:schemeClr val="hlink"/>
                </a:solidFill>
                <a:hlinkClick r:id="rId4"/>
              </a:rPr>
              <a:t>jelena.jovanovic@fon.bg.ac.rs</a:t>
            </a:r>
            <a:r>
              <a:rPr lang="en-GB"/>
              <a:t> </a:t>
            </a:r>
            <a:endParaRPr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Cilj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071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■"/>
            </a:pPr>
            <a:r>
              <a:rPr lang="en-GB" sz="1700"/>
              <a:t>Upoznavanje sa aktuelnim tehnologijama veštačke inteligencije, kao što su mašinsko učenje, duboke neuronske mreže i veliki jezički modeli</a:t>
            </a:r>
            <a:endParaRPr sz="1700"/>
          </a:p>
          <a:p>
            <a:pPr indent="-336550" lvl="0" marL="457200" rtl="0" algn="l">
              <a:spcBef>
                <a:spcPts val="1000"/>
              </a:spcBef>
              <a:spcAft>
                <a:spcPts val="1000"/>
              </a:spcAft>
              <a:buSzPts val="1700"/>
              <a:buChar char="■"/>
            </a:pPr>
            <a:r>
              <a:rPr lang="en-GB" sz="1700"/>
              <a:t>Razvoj praktičnih veština potrebnih za razvoj aplikacija zasnovanih na gore pomenutim tehnologijama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Ishod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Studenti će steći znanja i veštine potrebne za razvoj jednostavnijih inteligentnih softverskih aplikacija zasnovanih na jednoj ili više aktuelnih tehnologija veštačke inteligencije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</a:t>
            </a:r>
            <a:r>
              <a:rPr lang="en-GB"/>
              <a:t>adržaj predmeta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/>
              <a:t>Pregled aktuelnih oblasti veštačke inteligencije (VI) i primena aktuelnih tehnologija VI u specifičnim domenima (obrazovanje, poslovanje, medicina i sl.)</a:t>
            </a:r>
            <a:endParaRPr/>
          </a:p>
          <a:p>
            <a:pPr indent="-336550" lvl="0" marL="457200" rtl="0" algn="l">
              <a:spcBef>
                <a:spcPts val="1000"/>
              </a:spcBef>
              <a:spcAft>
                <a:spcPts val="0"/>
              </a:spcAft>
              <a:buSzPts val="1700"/>
              <a:buChar char="●"/>
            </a:pPr>
            <a:r>
              <a:rPr lang="en-GB"/>
              <a:t>Teorijske osnove, metode i tehnike izabranih oblasti VI </a:t>
            </a:r>
            <a:endParaRPr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-GB" sz="1600"/>
              <a:t>Oblasti u tekućoj školskoj godini: mašinsko učenje, duboke neuronske mreže, veliki jezički modeli (large language </a:t>
            </a:r>
            <a:r>
              <a:rPr lang="en-GB" sz="1600"/>
              <a:t>models</a:t>
            </a:r>
            <a:r>
              <a:rPr lang="en-GB" sz="1600"/>
              <a:t> - LLMs)</a:t>
            </a:r>
            <a:endParaRPr sz="1600"/>
          </a:p>
          <a:p>
            <a:pPr indent="-336550" lvl="0" marL="457200" rtl="0" algn="l">
              <a:spcBef>
                <a:spcPts val="1000"/>
              </a:spcBef>
              <a:spcAft>
                <a:spcPts val="1000"/>
              </a:spcAft>
              <a:buSzPts val="1700"/>
              <a:buChar char="●"/>
            </a:pPr>
            <a:r>
              <a:rPr lang="en-GB"/>
              <a:t>Praktičan rad sa softverskim bibliotekama (Python, Java) i alatima za razvoj softverskih aplikacija zasnovanih na VI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Način polaganja ispita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Ispit se polaže </a:t>
            </a:r>
            <a:r>
              <a:rPr b="1" lang="en-GB"/>
              <a:t>i</a:t>
            </a:r>
            <a:r>
              <a:rPr b="1" lang="en-GB"/>
              <a:t>zrad</a:t>
            </a:r>
            <a:r>
              <a:rPr b="1" lang="en-GB"/>
              <a:t>om projektnog zadatka</a:t>
            </a:r>
            <a:r>
              <a:rPr lang="en-GB"/>
              <a:t> definisanog u dogovoru sa predmetnim nastavnicima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Projektni rad je praktične prirode, tj podrazumeva razvoj aplikacije, primenom jedne ili više tehnologija veštačke inteligencije, </a:t>
            </a:r>
            <a:r>
              <a:rPr lang="en-GB" sz="1700"/>
              <a:t>u izabranom programskom jeziku (</a:t>
            </a:r>
            <a:r>
              <a:rPr lang="en-GB" sz="1700"/>
              <a:t>Python, </a:t>
            </a:r>
            <a:r>
              <a:rPr lang="en-GB" sz="1700"/>
              <a:t>Java)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700"/>
              <a:t>Za razvijeni softver potrebno je pripremiti i </a:t>
            </a:r>
            <a:r>
              <a:rPr lang="en-GB" sz="1700"/>
              <a:t>osnovnu (</a:t>
            </a:r>
            <a:r>
              <a:rPr lang="en-GB" sz="1700"/>
              <a:t>sažetu</a:t>
            </a:r>
            <a:r>
              <a:rPr lang="en-GB" sz="1700"/>
              <a:t>)</a:t>
            </a:r>
            <a:r>
              <a:rPr lang="en-GB" sz="1700"/>
              <a:t> dokumentaciju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</a:t>
            </a:r>
            <a:r>
              <a:rPr lang="en-GB"/>
              <a:t>reporučena literatura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1000"/>
              </a:spcBef>
              <a:spcAft>
                <a:spcPts val="0"/>
              </a:spcAft>
              <a:buSzPts val="1700"/>
              <a:buChar char="●"/>
            </a:pPr>
            <a:r>
              <a:rPr lang="en-GB"/>
              <a:t>T. Segaran. </a:t>
            </a:r>
            <a:r>
              <a:rPr i="1" lang="en-GB"/>
              <a:t>Programming Collective Intelligence: Building Smart Web 2.0 Applications</a:t>
            </a:r>
            <a:r>
              <a:rPr lang="en-GB"/>
              <a:t>. O’Reilly Media, 2007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Y. Liu. </a:t>
            </a:r>
            <a:r>
              <a:rPr i="1" lang="en-GB"/>
              <a:t>Python Machine Learning by Example, 3rd Edition</a:t>
            </a:r>
            <a:r>
              <a:rPr lang="en-GB"/>
              <a:t>. Packt Publishing, 2020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М. Kuhn and K. Johnson. </a:t>
            </a:r>
            <a:r>
              <a:rPr i="1" lang="en-GB"/>
              <a:t>Applied Predictive Modeling</a:t>
            </a:r>
            <a:r>
              <a:rPr lang="en-GB"/>
              <a:t>. Springer-Verlag New York, 2013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C27BA0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