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9" r:id="rId4"/>
    <p:sldId id="260" r:id="rId5"/>
    <p:sldId id="269" r:id="rId6"/>
    <p:sldId id="278" r:id="rId7"/>
    <p:sldId id="276" r:id="rId8"/>
    <p:sldId id="272" r:id="rId9"/>
    <p:sldId id="277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69"/>
            <p14:sldId id="278"/>
            <p14:sldId id="276"/>
            <p14:sldId id="272"/>
            <p14:sldId id="277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13F71-11E1-BB37-512E-BDA3CD8AC141}" v="2" dt="2023-08-10T11:05:16.927"/>
    <p1510:client id="{BF427031-3725-18FD-19B8-FA9A30CD2FDC}" v="1" dt="2023-07-10T10:48:33.995"/>
    <p1510:client id="{E09CD593-660C-4072-90B1-A58527D6EB18}" v="28" dt="2023-08-10T10:52:06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3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7825" y="153617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1200"/>
              </a:spcBef>
              <a:defRPr/>
            </a:pP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/>
            <a:r>
              <a:rPr lang="sr-Latn-R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sr-Cyrl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Илић Б., Милићевић В., </a:t>
            </a:r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Менаџмент трошкова – стратегијски оквир</a:t>
            </a:r>
            <a:r>
              <a:rPr lang="sr-Cyrl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Факултет организационих наука Универзитета у Београду, 2009.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sr-Latn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Hussey R., Ong A., </a:t>
            </a:r>
            <a:r>
              <a:rPr lang="sr-Latn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Cost Analysis</a:t>
            </a:r>
            <a:r>
              <a:rPr lang="sr-Latn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(делови књиге)</a:t>
            </a:r>
            <a:r>
              <a:rPr lang="sr-Latn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Business Expert Press, 2011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 algn="just">
              <a:spcBef>
                <a:spcPts val="1200"/>
              </a:spcBef>
              <a:buFont typeface="+mj-lt"/>
              <a:buAutoNum type="arabicPeriod"/>
            </a:pPr>
            <a:r>
              <a:rPr lang="sr-Latn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Govindarajan V., Shank J., </a:t>
            </a:r>
            <a:r>
              <a:rPr lang="sr-Latn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Cost Management – The New Tool for Competitive Advantage 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(делови књиге)</a:t>
            </a:r>
            <a:r>
              <a:rPr lang="sr-Latn-C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Free Press, 2008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Hilton R., Maher M., Selto F., </a:t>
            </a:r>
            <a:r>
              <a:rPr lang="sr-Latn-R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 Management, Strategies for Business Decisions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(делови књиге), Irwin, McGraw-Hill, 2000</a:t>
            </a:r>
            <a:endParaRPr lang="sr-Latn-C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/>
              <a:t>СТРАТЕШКИ МЕНАЏМЕНТ ТРОШКОВА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sr-Cyrl-RS" dirty="0"/>
              <a:t>Катедра </a:t>
            </a:r>
            <a:r>
              <a:rPr lang="sr-Cyrl-RS"/>
              <a:t>за економију, пословно планирање и међународни менаџмент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38599" y="940778"/>
            <a:ext cx="7315201" cy="48694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</a:t>
            </a:r>
            <a:r>
              <a:rPr lang="sr-Cyrl-CS" sz="2000"/>
              <a:t>др </a:t>
            </a:r>
            <a:r>
              <a:rPr lang="sr-Cyrl-RS" sz="2000"/>
              <a:t>Бојан Илић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/>
              <a:t>	</a:t>
            </a:r>
            <a:r>
              <a:rPr lang="en-US" sz="1400" i="1"/>
              <a:t>E-mail</a:t>
            </a:r>
            <a:r>
              <a:rPr lang="sr-Cyrl-CS" sz="1400"/>
              <a:t>: </a:t>
            </a:r>
            <a:r>
              <a:rPr lang="en-US" sz="1400"/>
              <a:t>bojan.ilic</a:t>
            </a:r>
            <a:r>
              <a:rPr lang="sr-Latn-RS" sz="1400"/>
              <a:t>@</a:t>
            </a:r>
            <a:r>
              <a:rPr lang="sr-Latn-RS" sz="1400" dirty="0"/>
              <a:t>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</a:t>
            </a:r>
            <a:r>
              <a:rPr lang="sr-Cyrl-CS" sz="1400"/>
              <a:t>: 408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Доц. </a:t>
            </a:r>
            <a:r>
              <a:rPr lang="sr-Cyrl-CS" sz="2000"/>
              <a:t>др Тања Милић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/>
              <a:t>	</a:t>
            </a:r>
            <a:r>
              <a:rPr lang="en-US" sz="1400" i="1"/>
              <a:t>E-mail </a:t>
            </a:r>
            <a:r>
              <a:rPr lang="sr-Cyrl-CS" sz="1400"/>
              <a:t>: </a:t>
            </a:r>
            <a:r>
              <a:rPr lang="en-US" sz="1400"/>
              <a:t>tanja.milic</a:t>
            </a:r>
            <a:r>
              <a:rPr lang="sr-Latn-RS" sz="1400"/>
              <a:t>@</a:t>
            </a:r>
            <a:r>
              <a:rPr lang="sr-Latn-RS" sz="1400" dirty="0"/>
              <a:t>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</a:t>
            </a:r>
            <a:r>
              <a:rPr lang="sr-Cyrl-CS" sz="1400"/>
              <a:t>:</a:t>
            </a:r>
            <a:r>
              <a:rPr lang="sr-Latn-RS" sz="1400"/>
              <a:t> </a:t>
            </a:r>
            <a:r>
              <a:rPr lang="sr-Cyrl-RS" sz="1400"/>
              <a:t>201</a:t>
            </a:r>
            <a:endParaRPr lang="sr-Cyrl-R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buFont typeface="Arial" pitchFamily="34" charset="0"/>
              <a:buChar char="•"/>
            </a:pPr>
            <a:r>
              <a:rPr lang="sr-Cyrl-RS" sz="2000"/>
              <a:t>Доц</a:t>
            </a:r>
            <a:r>
              <a:rPr lang="sr-Cyrl-CS" sz="2000"/>
              <a:t>. др Немања Бацковић</a:t>
            </a:r>
            <a:endParaRPr lang="sr-Cyrl-CS" sz="2000" dirty="0"/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1400"/>
              <a:t>	</a:t>
            </a:r>
            <a:r>
              <a:rPr lang="en-US" sz="1400" i="1"/>
              <a:t>E-mail </a:t>
            </a:r>
            <a:r>
              <a:rPr lang="sr-Cyrl-CS" sz="1400"/>
              <a:t>: </a:t>
            </a:r>
            <a:r>
              <a:rPr lang="en-US" sz="1400"/>
              <a:t>nemanja.backovic</a:t>
            </a:r>
            <a:r>
              <a:rPr lang="sr-Latn-RS" sz="1400"/>
              <a:t>@</a:t>
            </a:r>
            <a:r>
              <a:rPr lang="sr-Latn-RS" sz="1400" dirty="0"/>
              <a:t>fon.bg.ac.rs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r>
              <a:rPr lang="sr-Cyrl-CS" sz="1400" dirty="0"/>
              <a:t>	Кабинет</a:t>
            </a:r>
            <a:r>
              <a:rPr lang="sr-Cyrl-CS" sz="1400"/>
              <a:t>: 408</a:t>
            </a: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  <a:p>
            <a:pPr>
              <a:spcBef>
                <a:spcPts val="0"/>
              </a:spcBef>
              <a:buNone/>
            </a:pPr>
            <a:endParaRPr lang="sr-Cyrl-C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Циљ предмета и исход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56703" y="2299065"/>
            <a:ext cx="9678594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sr-Cyrl-RS" sz="20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Циљ предмета:</a:t>
            </a: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Стицање научних и стручних знања која се односе на ефективни стратешки менаџмент трошкова у условима 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савременог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пословања.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r-Cyrl-R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sr-Cyrl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Исход предмета: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Разумевање стратешког менаџмента трошкова да би се стекле  к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омпетенциј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 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које се односе на успешно 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повезивање менаџмента трошкова и реализације стратегијских циљева предузећа.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9830" y="1574646"/>
            <a:ext cx="9772339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/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Теоријска настава</a:t>
            </a:r>
          </a:p>
          <a:p>
            <a:pPr marL="0" marR="0" algn="just"/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Значај изучавања стратешког менаџмента трошкова  са аспекта пословања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предузећа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Мерење и коришћење трошкова за доношење стратешких менаџерских одлука у условима променљивог глобалног окружења.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Релевантност резултата анализе преломне тачке у стратешкој анализи.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Менаџмент на бази активности и конкурентске стратегије.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обрачуна трошкова по активностима заснован на времену.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Менаџмент базиран на вредности.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Циљани трошкови за производ или услугу.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1E6C9-3730-0E40-CC61-BF5ED559B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5C78D-A670-1D42-A0E3-2CC8492C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7E144D-64BE-956C-F111-5180EE7C52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6C2087-1E5F-C9AA-1616-2D037AFD6777}"/>
              </a:ext>
            </a:extLst>
          </p:cNvPr>
          <p:cNvSpPr/>
          <p:nvPr/>
        </p:nvSpPr>
        <p:spPr>
          <a:xfrm>
            <a:off x="1209830" y="1920895"/>
            <a:ext cx="977233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/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Теоријска настава</a:t>
            </a:r>
          </a:p>
          <a:p>
            <a:pPr marL="0" marR="0" algn="just"/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Управљање профитабилношћу по купцима.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Стратегија, трошкови и креирање вредности за стејкхолдере.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Новији приступ стратегији са аспекта трошкова и остварења пословног успеха.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Редукција трошкова.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Стратегијски аспект мерења перформанси. </a:t>
            </a:r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Latn-RS" sz="2000">
                <a:effectLst/>
                <a:latin typeface="Times New Roman" panose="02020603050405020304" pitchFamily="18" charset="0"/>
                <a:ea typeface="ArialMT"/>
              </a:rPr>
              <a:t>Специфичности стратешког менаџмента трошкова у </a:t>
            </a:r>
            <a:r>
              <a:rPr lang="sr-Cyrl-RS" sz="2000">
                <a:effectLst/>
                <a:latin typeface="Times New Roman" panose="02020603050405020304" pitchFamily="18" charset="0"/>
                <a:ea typeface="ArialMT"/>
              </a:rPr>
              <a:t>савременим </a:t>
            </a:r>
            <a:r>
              <a:rPr lang="sr-Latn-RS" sz="2000">
                <a:effectLst/>
                <a:latin typeface="Times New Roman" panose="02020603050405020304" pitchFamily="18" charset="0"/>
                <a:ea typeface="ArialMT"/>
              </a:rPr>
              <a:t>предузећима.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4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266B1-5B34-D27E-9B30-343DC7CFB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3EB1-76E9-47BE-4415-07F1D610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90CCE9-FFC5-29D4-4421-48F9314042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26A46-E18A-85D2-3B16-CD1DFEB3BE4A}"/>
              </a:ext>
            </a:extLst>
          </p:cNvPr>
          <p:cNvSpPr/>
          <p:nvPr/>
        </p:nvSpPr>
        <p:spPr>
          <a:xfrm>
            <a:off x="1761635" y="2023039"/>
            <a:ext cx="92385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/>
            <a:r>
              <a:rPr lang="sr-Cyrl-CS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Практична настава</a:t>
            </a:r>
            <a:r>
              <a:rPr lang="ru-RU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:вежбе, </a:t>
            </a:r>
            <a:r>
              <a:rPr lang="ru-RU" sz="2000" i="1">
                <a:latin typeface="Times New Roman" panose="02020603050405020304" pitchFamily="18" charset="0"/>
                <a:ea typeface="Times New Roman" panose="02020603050405020304" pitchFamily="18" charset="0"/>
              </a:rPr>
              <a:t>д</a:t>
            </a:r>
            <a:r>
              <a:rPr lang="ru-RU" sz="20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руги облици наставе, студијски истраживачки рад</a:t>
            </a:r>
          </a:p>
          <a:p>
            <a:pPr marL="0" marR="0" algn="just"/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Часови вежби прате садржај и структуру предавања и укључују: </a:t>
            </a:r>
            <a:endParaRPr lang="en-U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r-Cyrl-RS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анализу случајева из 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европске и светске 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праксе,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примену метода 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редукције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трошкова,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креативне радионице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581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Методе извођења наставе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57909" y="2322706"/>
            <a:ext cx="9476181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редавања уз учешће студената у интерактивној настави,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студије случајева,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креативне радионице,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вежбе решавања конкретних менаџерских проблема у процесу </a:t>
            </a:r>
            <a:r>
              <a:rPr lang="sr-Latn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стратешког </a:t>
            </a: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управљања трошковима, 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консултације у процесу израде семинарских радова.</a:t>
            </a:r>
            <a:endParaRPr lang="sr-Latn-C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4F83F-ADEC-A645-43C6-9E78E6250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95EBD-DD65-6230-9BBF-4DFA228C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Оцена знања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0C24FD-4303-98F1-2FF4-65865B4141A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416CCB-46B4-729C-4861-32A11E33C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045534"/>
            <a:ext cx="91440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sr-Cyrl-RS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Оцена знања (максимални број поена 100):</a:t>
            </a:r>
          </a:p>
          <a:p>
            <a:pPr algn="just">
              <a:spcBef>
                <a:spcPts val="1200"/>
              </a:spcBef>
              <a:defRPr/>
            </a:pP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Предиспитне обавезе – 10 поена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– 35 поена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sr-Cyrl-R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Усмени испит – 55 поена</a:t>
            </a: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2D53867-18C3-1C4B-9BAB-78EB4CB9A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56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450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Montserrat Medium</vt:lpstr>
      <vt:lpstr>Montserrat SemiBold</vt:lpstr>
      <vt:lpstr>Times New Roman</vt:lpstr>
      <vt:lpstr>Wingdings</vt:lpstr>
      <vt:lpstr>Office Theme</vt:lpstr>
      <vt:lpstr>PowerPoint Presentation</vt:lpstr>
      <vt:lpstr>СТРАТЕШКИ МЕНАЏМЕНТ ТРОШКОВА</vt:lpstr>
      <vt:lpstr>Наставници и сарадници</vt:lpstr>
      <vt:lpstr>Циљ предмета и исход предмета</vt:lpstr>
      <vt:lpstr>Садржај предмета</vt:lpstr>
      <vt:lpstr>Садржај предмета</vt:lpstr>
      <vt:lpstr>Садржај предмета</vt:lpstr>
      <vt:lpstr>Методе извођења наставе</vt:lpstr>
      <vt:lpstr>Оцена знања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Nemanja M. Backović</cp:lastModifiedBy>
  <cp:revision>86</cp:revision>
  <dcterms:created xsi:type="dcterms:W3CDTF">2022-10-16T13:21:43Z</dcterms:created>
  <dcterms:modified xsi:type="dcterms:W3CDTF">2024-12-02T18:18:22Z</dcterms:modified>
</cp:coreProperties>
</file>