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73" r:id="rId5"/>
    <p:sldId id="268" r:id="rId6"/>
    <p:sldId id="269" r:id="rId7"/>
    <p:sldId id="270" r:id="rId8"/>
    <p:sldId id="283" r:id="rId9"/>
    <p:sldId id="28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73"/>
            <p14:sldId id="268"/>
            <p14:sldId id="269"/>
            <p14:sldId id="270"/>
            <p14:sldId id="283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a.andjelkovic.labrovic@fon.bg.ac.rs" TargetMode="External"/><Relationship Id="rId2" Type="http://schemas.openxmlformats.org/officeDocument/2006/relationships/hyperlink" Target="mailto:milan.stanojevic@fon.bg.ac.r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ivona.zivkovic@fon.bg.ac.rs" TargetMode="External"/><Relationship Id="rId4" Type="http://schemas.openxmlformats.org/officeDocument/2006/relationships/hyperlink" Target="mailto:nikola.petrovic@fon.bg.ac.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мастер академским студијама – студијски програм Менаџмент људских ресурса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070080" cy="98829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1A21A-E964-CAC4-A7EC-0BCB80C47561}"/>
              </a:ext>
            </a:extLst>
          </p:cNvPr>
          <p:cNvSpPr txBox="1"/>
          <p:nvPr/>
        </p:nvSpPr>
        <p:spPr>
          <a:xfrm>
            <a:off x="838200" y="1326137"/>
            <a:ext cx="10161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Предмет Катедре за менаџмент људских ресурса</a:t>
            </a:r>
          </a:p>
          <a:p>
            <a:pPr algn="just"/>
            <a:endParaRPr lang="ru-RU" sz="2000" dirty="0"/>
          </a:p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Изборни предмет на модул</a:t>
            </a:r>
            <a:r>
              <a:rPr lang="sr-Cyrl-RS" sz="2000" dirty="0"/>
              <a:t>има: Управљање људским ресурсима, </a:t>
            </a:r>
            <a:r>
              <a:rPr lang="ru-RU" sz="2000" dirty="0"/>
              <a:t>Предузетништво и развој људских ресурса и Аналитика у људским ресурсима</a:t>
            </a:r>
          </a:p>
          <a:p>
            <a:pPr marL="357188" indent="-357188" algn="just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algn="just"/>
            <a:r>
              <a:rPr lang="ru-RU" sz="2000" dirty="0"/>
              <a:t>Наставници и сарадници на предмету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91722-33AD-3D97-8393-2AA41019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7939"/>
              </p:ext>
            </p:extLst>
          </p:nvPr>
        </p:nvGraphicFramePr>
        <p:xfrm>
          <a:off x="838199" y="3597835"/>
          <a:ext cx="11087501" cy="27430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5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56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r>
                        <a:rPr lang="sr-Cyrl-RS" sz="1800" baseline="0">
                          <a:solidFill>
                            <a:srgbClr val="100F2D"/>
                          </a:solidFill>
                        </a:rPr>
                        <a:t>Татјана Ивановић</a:t>
                      </a:r>
                      <a:r>
                        <a:rPr lang="en-US" sz="1800" baseline="0">
                          <a:solidFill>
                            <a:srgbClr val="100F2D"/>
                          </a:solidFill>
                        </a:rPr>
                        <a:t>, </a:t>
                      </a:r>
                      <a:r>
                        <a:rPr lang="sr-Cyrl-RS" sz="1800" baseline="0">
                          <a:solidFill>
                            <a:srgbClr val="100F2D"/>
                          </a:solidFill>
                        </a:rPr>
                        <a:t>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2"/>
                        </a:rPr>
                        <a:t>tatjana.ivanovic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2"/>
                        </a:rPr>
                        <a:t>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0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>
                          <a:solidFill>
                            <a:srgbClr val="100F2D"/>
                          </a:solidFill>
                        </a:rPr>
                        <a:t>Јелена </a:t>
                      </a:r>
                      <a:r>
                        <a:rPr lang="sr-Cyrl-RS" sz="1800">
                          <a:solidFill>
                            <a:srgbClr val="100F2D"/>
                          </a:solidFill>
                        </a:rPr>
                        <a:t>Анђелковић Лабровић, 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  <a:p>
                      <a:r>
                        <a:rPr lang="sr-Cyrl-RS" sz="1800">
                          <a:solidFill>
                            <a:srgbClr val="100F2D"/>
                          </a:solidFill>
                        </a:rPr>
                        <a:t>Слободан Миладиновић, редовни професор</a:t>
                      </a:r>
                      <a:endParaRPr lang="sr-Latn-RS" sz="1800">
                        <a:solidFill>
                          <a:srgbClr val="100F2D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>
                          <a:solidFill>
                            <a:srgbClr val="100F2D"/>
                          </a:solidFill>
                        </a:rPr>
                        <a:t>Никола Петровић, асистент</a:t>
                      </a:r>
                      <a:endParaRPr lang="en-GB" sz="1800">
                        <a:solidFill>
                          <a:srgbClr val="100F2D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/>
                        <a:t>Ивона Живковић, асистент</a:t>
                      </a:r>
                      <a:endParaRPr lang="sr-Cyrl-RS" sz="180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3"/>
                        </a:rPr>
                        <a:t>jelena.andjelkovic.labrovic@fon.bg.ac.rs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sr-Cyrl-RS" sz="1800">
                        <a:solidFill>
                          <a:srgbClr val="094775"/>
                        </a:solidFill>
                        <a:hlinkClick r:id="rId4"/>
                      </a:endParaRPr>
                    </a:p>
                    <a:p>
                      <a:r>
                        <a:rPr lang="en-US" sz="1800">
                          <a:solidFill>
                            <a:srgbClr val="094775"/>
                          </a:solidFill>
                          <a:hlinkClick r:id="rId4"/>
                        </a:rPr>
                        <a:t>s</a:t>
                      </a:r>
                      <a:r>
                        <a:rPr lang="sr-Latn-RS" sz="1800">
                          <a:solidFill>
                            <a:srgbClr val="094775"/>
                          </a:solidFill>
                          <a:hlinkClick r:id="rId4"/>
                        </a:rPr>
                        <a:t>lobodan.miladinovic</a:t>
                      </a:r>
                      <a:r>
                        <a:rPr lang="en-US" sz="1800">
                          <a:solidFill>
                            <a:srgbClr val="094775"/>
                          </a:solidFill>
                          <a:hlinkClick r:id="rId4"/>
                        </a:rPr>
                        <a:t>@fon.bg.ac.rs</a:t>
                      </a:r>
                      <a:endParaRPr lang="sr-Latn-RS" sz="1800">
                        <a:solidFill>
                          <a:srgbClr val="094775"/>
                        </a:solidFill>
                        <a:hlinkClick r:id="rId4"/>
                      </a:endParaRPr>
                    </a:p>
                    <a:p>
                      <a:r>
                        <a:rPr lang="en-GB" sz="1800">
                          <a:solidFill>
                            <a:srgbClr val="094775"/>
                          </a:solidFill>
                          <a:hlinkClick r:id="rId4"/>
                        </a:rPr>
                        <a:t>nikola.petrovic@fon.bg.ac.rs</a:t>
                      </a:r>
                      <a:endParaRPr lang="en-GB" sz="1800">
                        <a:solidFill>
                          <a:srgbClr val="094775"/>
                        </a:solidFill>
                      </a:endParaRPr>
                    </a:p>
                    <a:p>
                      <a:r>
                        <a:rPr lang="en-GB" sz="1800">
                          <a:solidFill>
                            <a:srgbClr val="094775"/>
                          </a:solidFill>
                          <a:hlinkClick r:id="rId5"/>
                        </a:rPr>
                        <a:t>ivona.zivkovic@fon.bg.ac.rs</a:t>
                      </a:r>
                      <a:r>
                        <a:rPr lang="en-GB" sz="1800">
                          <a:solidFill>
                            <a:srgbClr val="094775"/>
                          </a:solidFill>
                        </a:rPr>
                        <a:t> </a:t>
                      </a:r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80039"/>
            <a:ext cx="10168331" cy="475887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u="sng" dirty="0"/>
              <a:t>Теоријска настава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dirty="0"/>
              <a:t>Међународни менаџмент људских ресурса – развој теорије и емпиријских истраживања; Утицај културних разлика на менаџмент људских ресурса;  Разлике између менаџмента људских ресурса и међународног менаџмента људских ресурса; Улога одељења за људске ресурсе у мултинационалним компанијама; Експатријати и међународна ангажовања; Регрутовање у међународном менаџменту људских ресурса; Селекција у међународном менаџменту људских ресурса; Тренинг и развој у међународном менаџменту људских ресурса; Вредновање запослених на међународним ангажовањима; Надокнаде и награђивање у међународном менаџменту људских ресурса. </a:t>
            </a:r>
            <a:endParaRPr lang="en-US" sz="2000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endParaRPr lang="en-US" sz="2000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u="sng" dirty="0"/>
              <a:t>Практична настава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dirty="0"/>
              <a:t>Вежбе прате наставне јединице предвиђене предавањима.</a:t>
            </a:r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Стицање високо специјализованих знања о теоријама, принципима и активностима међународног менаџмента људских ресурса како би студенти могли да разумеју комплексност и специфичности управљања људским ресурсима у интернационалном окружењу, као и оспособљавање студената за критичку анализу и евалуацију различитих активности међународног менаџмента људских ресурса у савременом радном окружењу. </a:t>
            </a:r>
            <a:endParaRPr lang="en-US" sz="2000" dirty="0"/>
          </a:p>
          <a:p>
            <a:pPr algn="just"/>
            <a:endParaRPr lang="sr-Cyrl-RS" sz="2000" dirty="0"/>
          </a:p>
          <a:p>
            <a:r>
              <a:rPr lang="sr-Cyrl-RS" sz="2000" dirty="0"/>
              <a:t>Након положеног испита, студенти ће бити оспособљени да</a:t>
            </a:r>
            <a:r>
              <a:rPr lang="en-US" sz="2000" dirty="0"/>
              <a:t>:</a:t>
            </a:r>
            <a:r>
              <a:rPr lang="sr-Cyrl-RS" sz="2000" dirty="0"/>
              <a:t>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примењују стечена знања и вештине у области међународног менаџмента људских ресурса (у практичном или научно-истраживачком смислу) и да на иновативан начин решавају проблеме везане за управљање људским ресурсима у мултинационалним компанијама.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преузимају руководеће послове из области менаџмента људских ресурса у компанијама које послују у међународном окружењу, и да контролишу рад и вреднују резултате других ангажованих у сектору за управљање људским ресурсима ради унапређивања постојеће праксе у овој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ru-RU" sz="4000" dirty="0"/>
              <a:t>Организација наставе и 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31849" y="2912494"/>
            <a:ext cx="10873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/>
              <a:t>Правила полагања</a:t>
            </a:r>
          </a:p>
          <a:p>
            <a:endParaRPr lang="sr-Cyrl-RS" sz="2000" dirty="0"/>
          </a:p>
          <a:p>
            <a:r>
              <a:rPr lang="sr-Cyrl-RS" sz="2000" dirty="0"/>
              <a:t>Испит се састоји из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предиспитних обавеза: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семинарски рад</a:t>
            </a:r>
            <a:r>
              <a:rPr lang="en-US" sz="2000" dirty="0"/>
              <a:t> (30</a:t>
            </a:r>
            <a:r>
              <a:rPr lang="sr-Cyrl-RS" sz="2000" dirty="0"/>
              <a:t> поена</a:t>
            </a:r>
            <a:r>
              <a:rPr lang="en-US" sz="2000" dirty="0"/>
              <a:t>) </a:t>
            </a:r>
            <a:r>
              <a:rPr lang="sr-Cyrl-RS" sz="2000" dirty="0"/>
              <a:t>и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активност у току наставе (10 поена</a:t>
            </a:r>
            <a:r>
              <a:rPr lang="sr-Cyrl-RS" sz="2000"/>
              <a:t>) </a:t>
            </a:r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усменог испита (60 поена)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1849" y="14566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Организација наставе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Предавања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Вежбе</a:t>
            </a:r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err="1"/>
              <a:t>Основн</a:t>
            </a:r>
            <a:r>
              <a:rPr lang="en-US" sz="2000" dirty="0"/>
              <a:t>a</a:t>
            </a:r>
            <a:r>
              <a:rPr lang="sr-Cyrl-RS" sz="2000" dirty="0"/>
              <a:t> </a:t>
            </a:r>
            <a:r>
              <a:rPr lang="sr-Cyrl-RS" sz="2000" dirty="0" err="1"/>
              <a:t>литератур</a:t>
            </a:r>
            <a:r>
              <a:rPr lang="en-US" sz="2000" dirty="0"/>
              <a:t>a</a:t>
            </a:r>
            <a:r>
              <a:rPr lang="sr-Cyrl-RS" sz="2000" dirty="0"/>
              <a:t>:</a:t>
            </a:r>
          </a:p>
          <a:p>
            <a:endParaRPr lang="sr-Cyrl-RS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000" dirty="0"/>
              <a:t>Орлић, Р., Ивановић, Т. (2019), Менаџмент људских ресурса, ФОН, Београд.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600"/>
              </a:spcBef>
            </a:pPr>
            <a:r>
              <a:rPr lang="sr-Cyrl-RS" sz="2000" dirty="0"/>
              <a:t>Додатна литература:</a:t>
            </a:r>
          </a:p>
          <a:p>
            <a:pPr lvl="0">
              <a:spcBef>
                <a:spcPts val="600"/>
              </a:spcBef>
            </a:pPr>
            <a:endParaRPr lang="en-GB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Dowling, P., </a:t>
            </a:r>
            <a:r>
              <a:rPr lang="en-GB" sz="2000" dirty="0" err="1"/>
              <a:t>Festing</a:t>
            </a:r>
            <a:r>
              <a:rPr lang="en-GB" sz="2000" dirty="0"/>
              <a:t>, M. and Engle, A. (2017), International Human Resource Management, 7th ed., Andover: Cengage Learning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Brewster, C., Houldsworth, E., Sparrow, P. and Vernon, G. (2016), International Human Resources Management, 4th ed., CIPD.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Dowling, P.J., </a:t>
            </a:r>
            <a:r>
              <a:rPr lang="en-GB" sz="2000" dirty="0" err="1"/>
              <a:t>Festing</a:t>
            </a:r>
            <a:r>
              <a:rPr lang="en-GB" sz="2000" dirty="0"/>
              <a:t>, M., Engle, A.D. (2013), International Human Resource Management, Cengage Learning. </a:t>
            </a:r>
          </a:p>
          <a:p>
            <a:pPr>
              <a:spcBef>
                <a:spcPts val="600"/>
              </a:spcBef>
            </a:pPr>
            <a:r>
              <a:rPr lang="sr-Cyrl-R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Контакт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188196"/>
            <a:ext cx="1058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За сва питања стојимо вам на располагању на </a:t>
            </a:r>
            <a:r>
              <a:rPr lang="sr-Latn-RS" sz="2400" i="1" dirty="0" err="1"/>
              <a:t>Teams</a:t>
            </a:r>
            <a:r>
              <a:rPr lang="sr-Latn-RS" sz="2400" dirty="0"/>
              <a:t>-</a:t>
            </a:r>
            <a:r>
              <a:rPr lang="sr-Cyrl-RS" sz="2400" dirty="0"/>
              <a:t>у</a:t>
            </a:r>
            <a:r>
              <a:rPr lang="sr-Latn-RS" sz="2400" dirty="0"/>
              <a:t>, </a:t>
            </a:r>
            <a:r>
              <a:rPr lang="sr-Cyrl-RS" sz="2400" dirty="0"/>
              <a:t>путем </a:t>
            </a:r>
            <a:r>
              <a:rPr lang="sr-Cyrl-RS" sz="2400" dirty="0" err="1"/>
              <a:t>мејла</a:t>
            </a:r>
            <a:r>
              <a:rPr lang="sr-Cyrl-RS" sz="2400" dirty="0"/>
              <a:t> или лично</a:t>
            </a:r>
            <a:r>
              <a:rPr lang="en-GB" sz="2400" dirty="0"/>
              <a:t>.</a:t>
            </a:r>
            <a:endParaRPr lang="sr-Cyrl-RS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3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13CA9-69EF-7703-86A7-F23DA376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19C5-2EF2-A511-98A4-B7DAB8F56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04DDE-BDF3-1FCE-9EE0-978C098BA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мастер академским студијама – студијски програм Менаџмент људских ресурса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561</Words>
  <Application>Microsoft Office PowerPoint</Application>
  <PresentationFormat>Широки екран</PresentationFormat>
  <Paragraphs>65</Paragraphs>
  <Slides>10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Montserrat Medium</vt:lpstr>
      <vt:lpstr>Montserrat SemiBold</vt:lpstr>
      <vt:lpstr>Office Theme</vt:lpstr>
      <vt:lpstr>PowerPoint презентација</vt:lpstr>
      <vt:lpstr>МЕЂУНАРОДНИ МЕНАЏМЕНТ ЉУДСКИХ РЕСУРСА</vt:lpstr>
      <vt:lpstr>МЕЂУНАРОДНИ МЕНАЏМЕНТ ЉУДСКИХ РЕСУРСА</vt:lpstr>
      <vt:lpstr>Садржај/структура предмета</vt:lpstr>
      <vt:lpstr>Циљ и исход предмета</vt:lpstr>
      <vt:lpstr>Организација наставе и начин полагања испита</vt:lpstr>
      <vt:lpstr>Литература</vt:lpstr>
      <vt:lpstr>Контакт</vt:lpstr>
      <vt:lpstr>МЕЂУНАРОДНИ МЕНАЏМЕНТ ЉУДСКИХ РЕСУРСА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Tatjana Ivanovic</cp:lastModifiedBy>
  <cp:revision>102</cp:revision>
  <dcterms:created xsi:type="dcterms:W3CDTF">2022-10-16T13:21:43Z</dcterms:created>
  <dcterms:modified xsi:type="dcterms:W3CDTF">2024-12-02T15:51:07Z</dcterms:modified>
</cp:coreProperties>
</file>