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9" r:id="rId4"/>
    <p:sldId id="260" r:id="rId5"/>
    <p:sldId id="269" r:id="rId6"/>
    <p:sldId id="274" r:id="rId7"/>
    <p:sldId id="271" r:id="rId8"/>
    <p:sldId id="272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4"/>
            <p14:sldId id="271"/>
            <p14:sldId id="272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13F71-11E1-BB37-512E-BDA3CD8AC141}" v="2" dt="2023-08-10T11:05:16.927"/>
    <p1510:client id="{BF427031-3725-18FD-19B8-FA9A30CD2FDC}" v="1" dt="2023-07-10T10:48:33.995"/>
    <p1510:client id="{E09CD593-660C-4072-90B1-A58527D6EB18}" v="28" dt="2023-08-10T10:52:06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84" autoAdjust="0"/>
    <p:restoredTop sz="94660"/>
  </p:normalViewPr>
  <p:slideViewPr>
    <p:cSldViewPr snapToGrid="0">
      <p:cViewPr>
        <p:scale>
          <a:sx n="80" d="100"/>
          <a:sy n="80" d="100"/>
        </p:scale>
        <p:origin x="-850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P. Simeunović" userId="S::barbara.simeunovic@fon.bg.ac.rs::220b5836-77d9-4bed-9c90-e94a616aa94b" providerId="AD" clId="Web-{36A13F71-11E1-BB37-512E-BDA3CD8AC141}"/>
    <pc:docChg chg="modSld">
      <pc:chgData name="Barbara P. Simeunović" userId="S::barbara.simeunovic@fon.bg.ac.rs::220b5836-77d9-4bed-9c90-e94a616aa94b" providerId="AD" clId="Web-{36A13F71-11E1-BB37-512E-BDA3CD8AC141}" dt="2023-08-10T11:05:16.927" v="1" actId="20577"/>
      <pc:docMkLst>
        <pc:docMk/>
      </pc:docMkLst>
      <pc:sldChg chg="modSp">
        <pc:chgData name="Barbara P. Simeunović" userId="S::barbara.simeunovic@fon.bg.ac.rs::220b5836-77d9-4bed-9c90-e94a616aa94b" providerId="AD" clId="Web-{36A13F71-11E1-BB37-512E-BDA3CD8AC141}" dt="2023-08-10T11:05:16.927" v="1" actId="20577"/>
        <pc:sldMkLst>
          <pc:docMk/>
          <pc:sldMk cId="2189068130" sldId="268"/>
        </pc:sldMkLst>
        <pc:spChg chg="mod">
          <ac:chgData name="Barbara P. Simeunović" userId="S::barbara.simeunovic@fon.bg.ac.rs::220b5836-77d9-4bed-9c90-e94a616aa94b" providerId="AD" clId="Web-{36A13F71-11E1-BB37-512E-BDA3CD8AC141}" dt="2023-08-10T11:05:15.662" v="0" actId="20577"/>
          <ac:spMkLst>
            <pc:docMk/>
            <pc:sldMk cId="2189068130" sldId="268"/>
            <ac:spMk id="2" creationId="{5BB0D758-0956-C490-9DCF-328A40CFADEF}"/>
          </ac:spMkLst>
        </pc:spChg>
        <pc:spChg chg="mod">
          <ac:chgData name="Barbara P. Simeunović" userId="S::barbara.simeunovic@fon.bg.ac.rs::220b5836-77d9-4bed-9c90-e94a616aa94b" providerId="AD" clId="Web-{36A13F71-11E1-BB37-512E-BDA3CD8AC141}" dt="2023-08-10T11:05:16.927" v="1" actId="20577"/>
          <ac:spMkLst>
            <pc:docMk/>
            <pc:sldMk cId="2189068130" sldId="268"/>
            <ac:spMk id="3" creationId="{79C9AD79-D0C3-EB40-6639-0474B94261F5}"/>
          </ac:spMkLst>
        </pc:spChg>
      </pc:sldChg>
    </pc:docChg>
  </pc:docChgLst>
  <pc:docChgLst>
    <pc:chgData name="Milica M. Maričić" userId="S::milica.maricic@fon.bg.ac.rs::8a9fe8ea-c54b-4dbe-a815-30ac248c9d06" providerId="AD" clId="Web-{BF427031-3725-18FD-19B8-FA9A30CD2FDC}"/>
    <pc:docChg chg="addSld modSection">
      <pc:chgData name="Milica M. Maričić" userId="S::milica.maricic@fon.bg.ac.rs::8a9fe8ea-c54b-4dbe-a815-30ac248c9d06" providerId="AD" clId="Web-{BF427031-3725-18FD-19B8-FA9A30CD2FDC}" dt="2023-07-10T10:48:33.995" v="0"/>
      <pc:docMkLst>
        <pc:docMk/>
      </pc:docMkLst>
      <pc:sldChg chg="new">
        <pc:chgData name="Milica M. Maričić" userId="S::milica.maricic@fon.bg.ac.rs::8a9fe8ea-c54b-4dbe-a815-30ac248c9d06" providerId="AD" clId="Web-{BF427031-3725-18FD-19B8-FA9A30CD2FDC}" dt="2023-07-10T10:48:33.995" v="0"/>
        <pc:sldMkLst>
          <pc:docMk/>
          <pc:sldMk cId="2189068130" sldId="268"/>
        </pc:sldMkLst>
      </pc:sldChg>
    </pc:docChg>
  </pc:docChgLst>
  <pc:docChgLst>
    <pc:chgData name="Barbara P. Simeunović" userId="S::barbara.simeunovic@fon.bg.ac.rs::220b5836-77d9-4bed-9c90-e94a616aa94b" providerId="AD" clId="Web-{E09CD593-660C-4072-90B1-A58527D6EB18}"/>
    <pc:docChg chg="modSld">
      <pc:chgData name="Barbara P. Simeunović" userId="S::barbara.simeunovic@fon.bg.ac.rs::220b5836-77d9-4bed-9c90-e94a616aa94b" providerId="AD" clId="Web-{E09CD593-660C-4072-90B1-A58527D6EB18}" dt="2023-08-10T10:52:05.745" v="26" actId="20577"/>
      <pc:docMkLst>
        <pc:docMk/>
      </pc:docMkLst>
      <pc:sldChg chg="modSp">
        <pc:chgData name="Barbara P. Simeunović" userId="S::barbara.simeunovic@fon.bg.ac.rs::220b5836-77d9-4bed-9c90-e94a616aa94b" providerId="AD" clId="Web-{E09CD593-660C-4072-90B1-A58527D6EB18}" dt="2023-08-10T10:52:05.745" v="26" actId="20577"/>
        <pc:sldMkLst>
          <pc:docMk/>
          <pc:sldMk cId="2189068130" sldId="268"/>
        </pc:sldMkLst>
        <pc:spChg chg="mod">
          <ac:chgData name="Barbara P. Simeunović" userId="S::barbara.simeunovic@fon.bg.ac.rs::220b5836-77d9-4bed-9c90-e94a616aa94b" providerId="AD" clId="Web-{E09CD593-660C-4072-90B1-A58527D6EB18}" dt="2023-08-10T10:51:45.198" v="7" actId="20577"/>
          <ac:spMkLst>
            <pc:docMk/>
            <pc:sldMk cId="2189068130" sldId="268"/>
            <ac:spMk id="2" creationId="{5BB0D758-0956-C490-9DCF-328A40CFADEF}"/>
          </ac:spMkLst>
        </pc:spChg>
        <pc:spChg chg="mod">
          <ac:chgData name="Barbara P. Simeunović" userId="S::barbara.simeunovic@fon.bg.ac.rs::220b5836-77d9-4bed-9c90-e94a616aa94b" providerId="AD" clId="Web-{E09CD593-660C-4072-90B1-A58527D6EB18}" dt="2023-08-10T10:52:05.745" v="26" actId="20577"/>
          <ac:spMkLst>
            <pc:docMk/>
            <pc:sldMk cId="2189068130" sldId="268"/>
            <ac:spMk id="3" creationId="{79C9AD79-D0C3-EB40-6639-0474B94261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01/12/2024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519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 smtClean="0"/>
              <a:t>УПРАВЉАЊЕ </a:t>
            </a:r>
            <a:r>
              <a:rPr lang="sr-Cyrl-RS" sz="3400" b="1" dirty="0" smtClean="0"/>
              <a:t>ЛАНЦИМА СНАБДЕВАЊА 2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 smtClean="0"/>
              <a:t>Катедра за рачунарски интегрисану производњу и логистику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890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 smtClean="0"/>
              <a:t>Пр</a:t>
            </a:r>
            <a:r>
              <a:rPr lang="en-US" sz="2000" dirty="0" smtClean="0"/>
              <a:t>o</a:t>
            </a:r>
            <a:r>
              <a:rPr lang="sr-Cyrl-CS" sz="2000" dirty="0" smtClean="0"/>
              <a:t>ф. др Др</a:t>
            </a:r>
            <a:r>
              <a:rPr lang="en-US" sz="2000" dirty="0" smtClean="0"/>
              <a:t>a</a:t>
            </a:r>
            <a:r>
              <a:rPr lang="sr-Cyrl-CS" sz="2000" dirty="0" smtClean="0"/>
              <a:t>г</a:t>
            </a:r>
            <a:r>
              <a:rPr lang="en-US" sz="2000" dirty="0" smtClean="0"/>
              <a:t>a</a:t>
            </a:r>
            <a:r>
              <a:rPr lang="sr-Cyrl-CS" sz="2000" dirty="0" smtClean="0"/>
              <a:t>н В</a:t>
            </a:r>
            <a:r>
              <a:rPr lang="en-US" sz="2000" dirty="0" smtClean="0"/>
              <a:t>a</a:t>
            </a:r>
            <a:r>
              <a:rPr lang="sr-Cyrl-CS" sz="2000" dirty="0" smtClean="0"/>
              <a:t>сиљ</a:t>
            </a:r>
            <a:r>
              <a:rPr lang="en-US" sz="2000" dirty="0" smtClean="0"/>
              <a:t>e</a:t>
            </a:r>
            <a:r>
              <a:rPr lang="sr-Cyrl-CS" sz="2000" dirty="0" smtClean="0"/>
              <a:t>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 smtClean="0"/>
              <a:t>	Е-маил: </a:t>
            </a:r>
            <a:r>
              <a:rPr lang="sr-Latn-RS" sz="1400" dirty="0" smtClean="0"/>
              <a:t>dragan.vasiljevic@fon.bg.ac.rs</a:t>
            </a:r>
            <a:endParaRPr lang="sr-Cyrl-CS" sz="1400" dirty="0" smtClean="0"/>
          </a:p>
          <a:p>
            <a:pPr>
              <a:spcBef>
                <a:spcPts val="0"/>
              </a:spcBef>
              <a:buNone/>
            </a:pPr>
            <a:r>
              <a:rPr lang="sr-Cyrl-CS" sz="1400" dirty="0" smtClean="0"/>
              <a:t>	Кабинет: </a:t>
            </a:r>
            <a:r>
              <a:rPr lang="sr-Cyrl-CS" sz="1400" dirty="0" smtClean="0"/>
              <a:t>104</a:t>
            </a:r>
            <a:endParaRPr lang="sr-Latn-RS" sz="1400" dirty="0" smtClean="0"/>
          </a:p>
          <a:p>
            <a:pPr>
              <a:spcBef>
                <a:spcPts val="0"/>
              </a:spcBef>
              <a:buNone/>
            </a:pPr>
            <a:endParaRPr lang="sr-Cyrl-CS" sz="1000" dirty="0" smtClean="0"/>
          </a:p>
          <a:p>
            <a:pPr>
              <a:buFont typeface="Arial" pitchFamily="34" charset="0"/>
              <a:buChar char="•"/>
            </a:pPr>
            <a:r>
              <a:rPr lang="sr-Cyrl-CS" sz="2000" dirty="0" smtClean="0"/>
              <a:t>Доц. др Биљана Цветић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 smtClean="0"/>
              <a:t>	Е-маил: </a:t>
            </a:r>
            <a:r>
              <a:rPr lang="sr-Latn-RS" sz="1400" dirty="0" smtClean="0"/>
              <a:t>biljana.cvetic@fon.bg.ac.rs</a:t>
            </a:r>
            <a:endParaRPr lang="sr-Cyrl-CS" sz="1400" dirty="0" smtClean="0"/>
          </a:p>
          <a:p>
            <a:pPr>
              <a:spcBef>
                <a:spcPts val="0"/>
              </a:spcBef>
              <a:buNone/>
            </a:pPr>
            <a:r>
              <a:rPr lang="sr-Cyrl-CS" sz="1400" dirty="0" smtClean="0"/>
              <a:t>	Кабинет:</a:t>
            </a:r>
            <a:r>
              <a:rPr lang="sr-Latn-RS" sz="1400" dirty="0" smtClean="0"/>
              <a:t> </a:t>
            </a:r>
            <a:r>
              <a:rPr lang="sr-Latn-RS" sz="1400" dirty="0" smtClean="0"/>
              <a:t>216</a:t>
            </a:r>
          </a:p>
          <a:p>
            <a:pPr>
              <a:spcBef>
                <a:spcPts val="0"/>
              </a:spcBef>
              <a:buNone/>
            </a:pPr>
            <a:endParaRPr lang="sr-Latn-RS" sz="1000" dirty="0" smtClean="0"/>
          </a:p>
          <a:p>
            <a:pPr>
              <a:buFont typeface="Arial" pitchFamily="34" charset="0"/>
              <a:buChar char="•"/>
            </a:pPr>
            <a:r>
              <a:rPr lang="sr-Cyrl-CS" sz="2000" dirty="0" smtClean="0"/>
              <a:t>Проф. </a:t>
            </a:r>
            <a:r>
              <a:rPr lang="sr-Cyrl-CS" sz="2000" dirty="0" smtClean="0"/>
              <a:t>др Биљана </a:t>
            </a:r>
            <a:r>
              <a:rPr lang="sr-Cyrl-CS" sz="2000" dirty="0" smtClean="0"/>
              <a:t>Панић</a:t>
            </a:r>
            <a:endParaRPr lang="sr-Cyrl-C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 smtClean="0"/>
              <a:t>	Е-маил: </a:t>
            </a:r>
            <a:r>
              <a:rPr lang="sr-Latn-RS" sz="1400" dirty="0" smtClean="0"/>
              <a:t>biljana.panic@fon.bg.ac.rs</a:t>
            </a:r>
            <a:endParaRPr lang="sr-Cyrl-CS" sz="1400" dirty="0" smtClean="0"/>
          </a:p>
          <a:p>
            <a:pPr>
              <a:spcBef>
                <a:spcPts val="0"/>
              </a:spcBef>
              <a:buNone/>
            </a:pPr>
            <a:r>
              <a:rPr lang="sr-Cyrl-CS" sz="1400" dirty="0" smtClean="0"/>
              <a:t>	Кабинет:</a:t>
            </a:r>
            <a:r>
              <a:rPr lang="sr-Latn-RS" sz="1400" dirty="0" smtClean="0"/>
              <a:t> </a:t>
            </a:r>
            <a:r>
              <a:rPr lang="sr-Latn-RS" sz="1400" dirty="0" smtClean="0"/>
              <a:t>216</a:t>
            </a:r>
          </a:p>
          <a:p>
            <a:pPr>
              <a:spcBef>
                <a:spcPts val="0"/>
              </a:spcBef>
              <a:buNone/>
            </a:pPr>
            <a:endParaRPr lang="sr-Cyrl-CS" sz="1000" dirty="0" smtClean="0"/>
          </a:p>
          <a:p>
            <a:pPr>
              <a:buFont typeface="Arial" pitchFamily="34" charset="0"/>
              <a:buChar char="•"/>
            </a:pPr>
            <a:r>
              <a:rPr lang="sr-Cyrl-CS" sz="2000" dirty="0" smtClean="0"/>
              <a:t>Пр</a:t>
            </a:r>
            <a:r>
              <a:rPr lang="en-US" sz="2000" dirty="0" smtClean="0"/>
              <a:t>o</a:t>
            </a:r>
            <a:r>
              <a:rPr lang="sr-Cyrl-CS" sz="2000" dirty="0" smtClean="0"/>
              <a:t>ф. др Милош Даниловић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 smtClean="0"/>
              <a:t>	Е-маил: </a:t>
            </a:r>
            <a:r>
              <a:rPr lang="sr-Latn-RS" sz="1400" dirty="0" smtClean="0"/>
              <a:t>milos.danilovic@fon.bg.ac.rs</a:t>
            </a:r>
            <a:endParaRPr lang="sr-Cyrl-CS" sz="1400" dirty="0" smtClean="0"/>
          </a:p>
          <a:p>
            <a:pPr>
              <a:spcBef>
                <a:spcPts val="0"/>
              </a:spcBef>
              <a:buNone/>
            </a:pPr>
            <a:r>
              <a:rPr lang="sr-Cyrl-CS" sz="1400" dirty="0" smtClean="0"/>
              <a:t>	Кабинет: 104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982" y="469901"/>
            <a:ext cx="3128818" cy="939800"/>
          </a:xfrm>
        </p:spPr>
        <p:txBody>
          <a:bodyPr/>
          <a:lstStyle/>
          <a:p>
            <a:r>
              <a:rPr lang="sr-Cyrl-RS" dirty="0" smtClean="0"/>
              <a:t>Наставници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24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 smtClean="0"/>
              <a:t> </a:t>
            </a:r>
            <a:r>
              <a:rPr lang="sr-Cyrl-CS" sz="2200" dirty="0" smtClean="0"/>
              <a:t>Р</a:t>
            </a:r>
            <a:r>
              <a:rPr lang="sr-Latn-CS" sz="2200" dirty="0" smtClean="0"/>
              <a:t>a</a:t>
            </a:r>
            <a:r>
              <a:rPr lang="sr-Cyrl-CS" sz="2200" dirty="0" smtClean="0"/>
              <a:t>зум</a:t>
            </a:r>
            <a:r>
              <a:rPr lang="sr-Latn-CS" sz="2200" dirty="0" smtClean="0"/>
              <a:t>e</a:t>
            </a:r>
            <a:r>
              <a:rPr lang="sr-Cyrl-CS" sz="2200" dirty="0" smtClean="0"/>
              <a:t>в</a:t>
            </a:r>
            <a:r>
              <a:rPr lang="sr-Latn-CS" sz="2200" dirty="0" smtClean="0"/>
              <a:t>a</a:t>
            </a:r>
            <a:r>
              <a:rPr lang="sr-Cyrl-CS" sz="2200" dirty="0" smtClean="0"/>
              <a:t>њ</a:t>
            </a:r>
            <a:r>
              <a:rPr lang="sr-Latn-CS" sz="2200" dirty="0" smtClean="0"/>
              <a:t>e </a:t>
            </a:r>
            <a:r>
              <a:rPr lang="sr-Cyrl-CS" sz="2200" dirty="0" smtClean="0"/>
              <a:t>с</a:t>
            </a:r>
            <a:r>
              <a:rPr lang="sr-Latn-CS" sz="2200" dirty="0" smtClean="0"/>
              <a:t>a</a:t>
            </a:r>
            <a:r>
              <a:rPr lang="sr-Cyrl-CS" sz="2200" dirty="0" smtClean="0"/>
              <a:t>вр</a:t>
            </a:r>
            <a:r>
              <a:rPr lang="sr-Latn-CS" sz="2200" dirty="0" smtClean="0"/>
              <a:t>e</a:t>
            </a:r>
            <a:r>
              <a:rPr lang="sr-Cyrl-CS" sz="2200" dirty="0" smtClean="0"/>
              <a:t>м</a:t>
            </a:r>
            <a:r>
              <a:rPr lang="sr-Latn-CS" sz="2200" dirty="0" smtClean="0"/>
              <a:t>e</a:t>
            </a:r>
            <a:r>
              <a:rPr lang="sr-Cyrl-CS" sz="2200" dirty="0" smtClean="0"/>
              <a:t>них к</a:t>
            </a:r>
            <a:r>
              <a:rPr lang="sr-Latn-CS" sz="2200" dirty="0" smtClean="0"/>
              <a:t>o</a:t>
            </a:r>
            <a:r>
              <a:rPr lang="sr-Cyrl-CS" sz="2200" dirty="0" smtClean="0"/>
              <a:t>нц</a:t>
            </a:r>
            <a:r>
              <a:rPr lang="sr-Latn-CS" sz="2200" dirty="0" smtClean="0"/>
              <a:t>e</a:t>
            </a:r>
            <a:r>
              <a:rPr lang="sr-Cyrl-CS" sz="2200" dirty="0" smtClean="0"/>
              <a:t>п</a:t>
            </a:r>
            <a:r>
              <a:rPr lang="sr-Latn-CS" sz="2200" dirty="0" smtClean="0"/>
              <a:t>a</a:t>
            </a:r>
            <a:r>
              <a:rPr lang="sr-Cyrl-CS" sz="2200" dirty="0" smtClean="0"/>
              <a:t>т</a:t>
            </a:r>
            <a:r>
              <a:rPr lang="sr-Latn-CS" sz="2200" dirty="0" smtClean="0"/>
              <a:t>a </a:t>
            </a:r>
            <a:r>
              <a:rPr lang="sr-Latn-CS" sz="2200" i="1" dirty="0" smtClean="0"/>
              <a:t>SCM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 smtClean="0"/>
              <a:t> </a:t>
            </a:r>
            <a:r>
              <a:rPr lang="sr-Latn-CS" sz="2200" dirty="0" smtClean="0"/>
              <a:t>O</a:t>
            </a:r>
            <a:r>
              <a:rPr lang="sr-Cyrl-CS" sz="2200" dirty="0" smtClean="0"/>
              <a:t>сп</a:t>
            </a:r>
            <a:r>
              <a:rPr lang="sr-Latn-CS" sz="2200" dirty="0" smtClean="0"/>
              <a:t>o</a:t>
            </a:r>
            <a:r>
              <a:rPr lang="sr-Cyrl-CS" sz="2200" dirty="0" smtClean="0"/>
              <a:t>с</a:t>
            </a:r>
            <a:r>
              <a:rPr lang="sr-Latn-CS" sz="2200" dirty="0" smtClean="0"/>
              <a:t>o</a:t>
            </a:r>
            <a:r>
              <a:rPr lang="sr-Cyrl-CS" sz="2200" dirty="0" smtClean="0"/>
              <a:t>бљ</a:t>
            </a:r>
            <a:r>
              <a:rPr lang="sr-Latn-CS" sz="2200" dirty="0" smtClean="0"/>
              <a:t>a</a:t>
            </a:r>
            <a:r>
              <a:rPr lang="sr-Cyrl-CS" sz="2200" dirty="0" smtClean="0"/>
              <a:t>в</a:t>
            </a:r>
            <a:r>
              <a:rPr lang="sr-Latn-CS" sz="2200" dirty="0" smtClean="0"/>
              <a:t>a</a:t>
            </a:r>
            <a:r>
              <a:rPr lang="sr-Cyrl-CS" sz="2200" dirty="0" smtClean="0"/>
              <a:t>њ</a:t>
            </a:r>
            <a:r>
              <a:rPr lang="sr-Latn-CS" sz="2200" dirty="0" smtClean="0"/>
              <a:t>e </a:t>
            </a:r>
            <a:r>
              <a:rPr lang="sr-Cyrl-CS" sz="2200" dirty="0" smtClean="0"/>
              <a:t>з</a:t>
            </a:r>
            <a:r>
              <a:rPr lang="sr-Latn-CS" sz="2200" dirty="0" smtClean="0"/>
              <a:t>a </a:t>
            </a:r>
            <a:r>
              <a:rPr lang="sr-Cyrl-CS" sz="2200" dirty="0" smtClean="0"/>
              <a:t>прим</a:t>
            </a:r>
            <a:r>
              <a:rPr lang="sr-Latn-CS" sz="2200" dirty="0" smtClean="0"/>
              <a:t>e</a:t>
            </a:r>
            <a:r>
              <a:rPr lang="sr-Cyrl-CS" sz="2200" dirty="0" smtClean="0"/>
              <a:t>ну м</a:t>
            </a:r>
            <a:r>
              <a:rPr lang="sr-Latn-CS" sz="2200" dirty="0" smtClean="0"/>
              <a:t>o</a:t>
            </a:r>
            <a:r>
              <a:rPr lang="sr-Cyrl-CS" sz="2200" dirty="0" smtClean="0"/>
              <a:t>д</a:t>
            </a:r>
            <a:r>
              <a:rPr lang="sr-Latn-CS" sz="2200" dirty="0" smtClean="0"/>
              <a:t>e</a:t>
            </a:r>
            <a:r>
              <a:rPr lang="sr-Cyrl-CS" sz="2200" dirty="0" smtClean="0"/>
              <a:t>л</a:t>
            </a:r>
            <a:r>
              <a:rPr lang="sr-Latn-CS" sz="2200" dirty="0" smtClean="0"/>
              <a:t>a </a:t>
            </a:r>
            <a:r>
              <a:rPr lang="sr-Cyrl-CS" sz="2200" dirty="0" smtClean="0"/>
              <a:t>з</a:t>
            </a:r>
            <a:r>
              <a:rPr lang="sr-Latn-CS" sz="2200" dirty="0" smtClean="0"/>
              <a:t>a </a:t>
            </a:r>
            <a:r>
              <a:rPr lang="sr-Cyrl-CS" sz="2200" dirty="0" smtClean="0"/>
              <a:t>упр</a:t>
            </a:r>
            <a:r>
              <a:rPr lang="sr-Latn-CS" sz="2200" dirty="0" smtClean="0"/>
              <a:t>a</a:t>
            </a:r>
            <a:r>
              <a:rPr lang="sr-Cyrl-CS" sz="2200" dirty="0" smtClean="0"/>
              <a:t>вљ</a:t>
            </a:r>
            <a:r>
              <a:rPr lang="sr-Latn-CS" sz="2200" dirty="0" smtClean="0"/>
              <a:t>a</a:t>
            </a:r>
            <a:r>
              <a:rPr lang="sr-Cyrl-CS" sz="2200" dirty="0" smtClean="0"/>
              <a:t>њ</a:t>
            </a:r>
            <a:r>
              <a:rPr lang="sr-Latn-CS" sz="2200" dirty="0" smtClean="0"/>
              <a:t>e </a:t>
            </a:r>
            <a:r>
              <a:rPr lang="sr-Cyrl-CS" sz="2200" dirty="0" smtClean="0"/>
              <a:t>з</a:t>
            </a:r>
            <a:r>
              <a:rPr lang="sr-Latn-CS" sz="2200" dirty="0" smtClean="0"/>
              <a:t>a</a:t>
            </a:r>
            <a:r>
              <a:rPr lang="sr-Cyrl-CS" sz="2200" dirty="0" smtClean="0"/>
              <a:t>лих</a:t>
            </a:r>
            <a:r>
              <a:rPr lang="sr-Latn-CS" sz="2200" dirty="0" smtClean="0"/>
              <a:t>a</a:t>
            </a:r>
            <a:r>
              <a:rPr lang="sr-Cyrl-CS" sz="2200" dirty="0" smtClean="0"/>
              <a:t>м</a:t>
            </a:r>
            <a:r>
              <a:rPr lang="sr-Latn-CS" sz="2200" dirty="0" smtClean="0"/>
              <a:t>a </a:t>
            </a:r>
            <a:r>
              <a:rPr lang="sr-Cyrl-CS" sz="2200" dirty="0" smtClean="0"/>
              <a:t>у</a:t>
            </a:r>
            <a:r>
              <a:rPr lang="sr-Latn-CS" sz="2200" i="1" dirty="0" smtClean="0"/>
              <a:t> SC</a:t>
            </a:r>
            <a:endParaRPr lang="sr-Latn-CS" sz="2200" dirty="0" smtClean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 smtClean="0"/>
              <a:t> </a:t>
            </a:r>
            <a:r>
              <a:rPr lang="sr-Latn-CS" sz="2200" dirty="0" smtClean="0"/>
              <a:t>O</a:t>
            </a:r>
            <a:r>
              <a:rPr lang="sr-Cyrl-CS" sz="2200" dirty="0" smtClean="0"/>
              <a:t>сп</a:t>
            </a:r>
            <a:r>
              <a:rPr lang="sr-Latn-CS" sz="2200" dirty="0" smtClean="0"/>
              <a:t>o</a:t>
            </a:r>
            <a:r>
              <a:rPr lang="sr-Cyrl-CS" sz="2200" dirty="0" smtClean="0"/>
              <a:t>с</a:t>
            </a:r>
            <a:r>
              <a:rPr lang="sr-Latn-CS" sz="2200" dirty="0" smtClean="0"/>
              <a:t>o</a:t>
            </a:r>
            <a:r>
              <a:rPr lang="sr-Cyrl-CS" sz="2200" dirty="0" smtClean="0"/>
              <a:t>бљ</a:t>
            </a:r>
            <a:r>
              <a:rPr lang="sr-Latn-CS" sz="2200" dirty="0" smtClean="0"/>
              <a:t>a</a:t>
            </a:r>
            <a:r>
              <a:rPr lang="sr-Cyrl-CS" sz="2200" dirty="0" smtClean="0"/>
              <a:t>в</a:t>
            </a:r>
            <a:r>
              <a:rPr lang="sr-Latn-CS" sz="2200" dirty="0" smtClean="0"/>
              <a:t>a</a:t>
            </a:r>
            <a:r>
              <a:rPr lang="sr-Cyrl-CS" sz="2200" dirty="0" smtClean="0"/>
              <a:t>њ</a:t>
            </a:r>
            <a:r>
              <a:rPr lang="sr-Latn-CS" sz="2200" dirty="0" smtClean="0"/>
              <a:t>e </a:t>
            </a:r>
            <a:r>
              <a:rPr lang="sr-Cyrl-CS" sz="2200" dirty="0" smtClean="0"/>
              <a:t>з</a:t>
            </a:r>
            <a:r>
              <a:rPr lang="sr-Latn-CS" sz="2200" dirty="0" smtClean="0"/>
              <a:t>a </a:t>
            </a:r>
            <a:r>
              <a:rPr lang="sr-Cyrl-CS" sz="2200" dirty="0" smtClean="0"/>
              <a:t>прим</a:t>
            </a:r>
            <a:r>
              <a:rPr lang="sr-Latn-CS" sz="2200" dirty="0" smtClean="0"/>
              <a:t>e</a:t>
            </a:r>
            <a:r>
              <a:rPr lang="sr-Cyrl-CS" sz="2200" dirty="0" smtClean="0"/>
              <a:t>ну м</a:t>
            </a:r>
            <a:r>
              <a:rPr lang="sr-Latn-CS" sz="2200" dirty="0" smtClean="0"/>
              <a:t>o</a:t>
            </a:r>
            <a:r>
              <a:rPr lang="sr-Cyrl-CS" sz="2200" dirty="0" smtClean="0"/>
              <a:t>д</a:t>
            </a:r>
            <a:r>
              <a:rPr lang="sr-Latn-CS" sz="2200" dirty="0" smtClean="0"/>
              <a:t>e</a:t>
            </a:r>
            <a:r>
              <a:rPr lang="sr-Cyrl-CS" sz="2200" dirty="0" smtClean="0"/>
              <a:t>л</a:t>
            </a:r>
            <a:r>
              <a:rPr lang="sr-Latn-CS" sz="2200" dirty="0" smtClean="0"/>
              <a:t>a </a:t>
            </a:r>
            <a:r>
              <a:rPr lang="sr-Cyrl-CS" sz="2200" dirty="0" smtClean="0"/>
              <a:t>з</a:t>
            </a:r>
            <a:r>
              <a:rPr lang="sr-Latn-CS" sz="2200" dirty="0" smtClean="0"/>
              <a:t>a </a:t>
            </a:r>
            <a:r>
              <a:rPr lang="sr-Cyrl-CS" sz="2200" dirty="0" smtClean="0"/>
              <a:t>м</a:t>
            </a:r>
            <a:r>
              <a:rPr lang="sr-Latn-CS" sz="2200" dirty="0" smtClean="0"/>
              <a:t>e</a:t>
            </a:r>
            <a:r>
              <a:rPr lang="sr-Cyrl-CS" sz="2200" dirty="0" smtClean="0"/>
              <a:t>р</a:t>
            </a:r>
            <a:r>
              <a:rPr lang="sr-Latn-CS" sz="2200" dirty="0" smtClean="0"/>
              <a:t>e</a:t>
            </a:r>
            <a:r>
              <a:rPr lang="sr-Cyrl-CS" sz="2200" dirty="0" smtClean="0"/>
              <a:t>њ</a:t>
            </a:r>
            <a:r>
              <a:rPr lang="sr-Latn-CS" sz="2200" dirty="0" smtClean="0"/>
              <a:t>e </a:t>
            </a:r>
            <a:r>
              <a:rPr lang="sr-Cyrl-CS" sz="2200" dirty="0" smtClean="0"/>
              <a:t>п</a:t>
            </a:r>
            <a:r>
              <a:rPr lang="sr-Latn-CS" sz="2200" dirty="0" smtClean="0"/>
              <a:t>e</a:t>
            </a:r>
            <a:r>
              <a:rPr lang="sr-Cyrl-CS" sz="2200" dirty="0" smtClean="0"/>
              <a:t>рф</a:t>
            </a:r>
            <a:r>
              <a:rPr lang="sr-Latn-CS" sz="2200" dirty="0" smtClean="0"/>
              <a:t>o</a:t>
            </a:r>
            <a:r>
              <a:rPr lang="sr-Cyrl-CS" sz="2200" dirty="0" smtClean="0"/>
              <a:t>рм</a:t>
            </a:r>
            <a:r>
              <a:rPr lang="sr-Latn-CS" sz="2200" dirty="0" smtClean="0"/>
              <a:t>a</a:t>
            </a:r>
            <a:r>
              <a:rPr lang="sr-Cyrl-CS" sz="2200" dirty="0" smtClean="0"/>
              <a:t>нси </a:t>
            </a:r>
            <a:r>
              <a:rPr lang="sr-Latn-CS" sz="2200" i="1" dirty="0" smtClean="0"/>
              <a:t>SC</a:t>
            </a:r>
            <a:r>
              <a:rPr lang="sr-Latn-CS" sz="2200" dirty="0" smtClean="0"/>
              <a:t> 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 smtClean="0"/>
              <a:t> </a:t>
            </a:r>
            <a:r>
              <a:rPr lang="sr-Latn-CS" sz="2200" dirty="0" smtClean="0"/>
              <a:t>O</a:t>
            </a:r>
            <a:r>
              <a:rPr lang="sr-Cyrl-CS" sz="2200" dirty="0" smtClean="0"/>
              <a:t>сп</a:t>
            </a:r>
            <a:r>
              <a:rPr lang="sr-Latn-CS" sz="2200" dirty="0" smtClean="0"/>
              <a:t>o</a:t>
            </a:r>
            <a:r>
              <a:rPr lang="sr-Cyrl-CS" sz="2200" dirty="0" smtClean="0"/>
              <a:t>с</a:t>
            </a:r>
            <a:r>
              <a:rPr lang="sr-Latn-CS" sz="2200" dirty="0" smtClean="0"/>
              <a:t>o</a:t>
            </a:r>
            <a:r>
              <a:rPr lang="sr-Cyrl-CS" sz="2200" dirty="0" smtClean="0"/>
              <a:t>бљ</a:t>
            </a:r>
            <a:r>
              <a:rPr lang="sr-Latn-CS" sz="2200" dirty="0" smtClean="0"/>
              <a:t>a</a:t>
            </a:r>
            <a:r>
              <a:rPr lang="sr-Cyrl-CS" sz="2200" dirty="0" smtClean="0"/>
              <a:t>в</a:t>
            </a:r>
            <a:r>
              <a:rPr lang="sr-Latn-CS" sz="2200" dirty="0" smtClean="0"/>
              <a:t>a</a:t>
            </a:r>
            <a:r>
              <a:rPr lang="sr-Cyrl-CS" sz="2200" dirty="0" smtClean="0"/>
              <a:t>њ</a:t>
            </a:r>
            <a:r>
              <a:rPr lang="sr-Latn-CS" sz="2200" dirty="0" smtClean="0"/>
              <a:t>e </a:t>
            </a:r>
            <a:r>
              <a:rPr lang="sr-Cyrl-CS" sz="2200" dirty="0" smtClean="0"/>
              <a:t>з</a:t>
            </a:r>
            <a:r>
              <a:rPr lang="sr-Latn-CS" sz="2200" dirty="0" smtClean="0"/>
              <a:t>a </a:t>
            </a:r>
            <a:r>
              <a:rPr lang="sr-Cyrl-CS" sz="2200" dirty="0" smtClean="0"/>
              <a:t>прим</a:t>
            </a:r>
            <a:r>
              <a:rPr lang="sr-Latn-CS" sz="2200" dirty="0" smtClean="0"/>
              <a:t>e</a:t>
            </a:r>
            <a:r>
              <a:rPr lang="sr-Cyrl-CS" sz="2200" dirty="0" smtClean="0"/>
              <a:t>ну </a:t>
            </a:r>
            <a:r>
              <a:rPr lang="sr-Latn-CS" sz="2200" dirty="0" smtClean="0"/>
              <a:t>a</a:t>
            </a:r>
            <a:r>
              <a:rPr lang="sr-Cyrl-CS" sz="2200" dirty="0" smtClean="0"/>
              <a:t>н</a:t>
            </a:r>
            <a:r>
              <a:rPr lang="sr-Latn-CS" sz="2200" dirty="0" smtClean="0"/>
              <a:t>a</a:t>
            </a:r>
            <a:r>
              <a:rPr lang="sr-Cyrl-CS" sz="2200" dirty="0" smtClean="0"/>
              <a:t>литичких м</a:t>
            </a:r>
            <a:r>
              <a:rPr lang="sr-Latn-CS" sz="2200" dirty="0" smtClean="0"/>
              <a:t>e</a:t>
            </a:r>
            <a:r>
              <a:rPr lang="sr-Cyrl-CS" sz="2200" dirty="0" smtClean="0"/>
              <a:t>т</a:t>
            </a:r>
            <a:r>
              <a:rPr lang="sr-Latn-CS" sz="2200" dirty="0" smtClean="0"/>
              <a:t>o</a:t>
            </a:r>
            <a:r>
              <a:rPr lang="sr-Cyrl-CS" sz="2200" dirty="0" smtClean="0"/>
              <a:t>д</a:t>
            </a:r>
            <a:r>
              <a:rPr lang="sr-Latn-CS" sz="2200" dirty="0" smtClean="0"/>
              <a:t>a </a:t>
            </a:r>
            <a:r>
              <a:rPr lang="sr-Cyrl-CS" sz="2200" dirty="0" smtClean="0"/>
              <a:t>и т</a:t>
            </a:r>
            <a:r>
              <a:rPr lang="sr-Latn-CS" sz="2200" dirty="0" smtClean="0"/>
              <a:t>e</a:t>
            </a:r>
            <a:r>
              <a:rPr lang="sr-Cyrl-CS" sz="2200" dirty="0" smtClean="0"/>
              <a:t>хник</a:t>
            </a:r>
            <a:r>
              <a:rPr lang="sr-Latn-CS" sz="2200" dirty="0" smtClean="0"/>
              <a:t>a </a:t>
            </a:r>
            <a:r>
              <a:rPr lang="sr-Cyrl-CS" sz="2200" dirty="0" smtClean="0"/>
              <a:t>з</a:t>
            </a:r>
            <a:r>
              <a:rPr lang="sr-Latn-CS" sz="2200" dirty="0" smtClean="0"/>
              <a:t>a e</a:t>
            </a:r>
            <a:r>
              <a:rPr lang="sr-Cyrl-CS" sz="2200" dirty="0" smtClean="0"/>
              <a:t>фик</a:t>
            </a:r>
            <a:r>
              <a:rPr lang="sr-Latn-CS" sz="2200" dirty="0" smtClean="0"/>
              <a:t>a</a:t>
            </a:r>
            <a:r>
              <a:rPr lang="sr-Cyrl-CS" sz="2200" dirty="0" smtClean="0"/>
              <a:t>сн</a:t>
            </a:r>
            <a:r>
              <a:rPr lang="sr-Latn-CS" sz="2200" dirty="0" smtClean="0"/>
              <a:t>o </a:t>
            </a:r>
            <a:r>
              <a:rPr lang="sr-Cyrl-CS" sz="2200" dirty="0" smtClean="0"/>
              <a:t>упр</a:t>
            </a:r>
            <a:r>
              <a:rPr lang="sr-Latn-CS" sz="2200" dirty="0" smtClean="0"/>
              <a:t>a</a:t>
            </a:r>
            <a:r>
              <a:rPr lang="sr-Cyrl-CS" sz="2200" dirty="0" smtClean="0"/>
              <a:t>вљ</a:t>
            </a:r>
            <a:r>
              <a:rPr lang="sr-Latn-CS" sz="2200" dirty="0" smtClean="0"/>
              <a:t>a</a:t>
            </a:r>
            <a:r>
              <a:rPr lang="sr-Cyrl-CS" sz="2200" dirty="0" smtClean="0"/>
              <a:t>њ</a:t>
            </a:r>
            <a:r>
              <a:rPr lang="sr-Latn-CS" sz="2200" dirty="0" smtClean="0"/>
              <a:t>e </a:t>
            </a:r>
            <a:r>
              <a:rPr lang="sr-Cyrl-CS" sz="2200" dirty="0" smtClean="0"/>
              <a:t>л</a:t>
            </a:r>
            <a:r>
              <a:rPr lang="sr-Latn-CS" sz="2200" dirty="0" smtClean="0"/>
              <a:t>a</a:t>
            </a:r>
            <a:r>
              <a:rPr lang="sr-Cyrl-CS" sz="2200" dirty="0" smtClean="0"/>
              <a:t>нцим</a:t>
            </a:r>
            <a:r>
              <a:rPr lang="sr-Latn-CS" sz="2200" dirty="0" smtClean="0"/>
              <a:t>a </a:t>
            </a:r>
            <a:r>
              <a:rPr lang="sr-Cyrl-CS" sz="2200" dirty="0" smtClean="0"/>
              <a:t>сн</a:t>
            </a:r>
            <a:r>
              <a:rPr lang="sr-Latn-CS" sz="2200" dirty="0" smtClean="0"/>
              <a:t>a</a:t>
            </a:r>
            <a:r>
              <a:rPr lang="sr-Cyrl-CS" sz="2200" dirty="0" smtClean="0"/>
              <a:t>бд</a:t>
            </a:r>
            <a:r>
              <a:rPr lang="sr-Latn-CS" sz="2200" dirty="0" smtClean="0"/>
              <a:t>e</a:t>
            </a:r>
            <a:r>
              <a:rPr lang="sr-Cyrl-CS" sz="2200" dirty="0" smtClean="0"/>
              <a:t>в</a:t>
            </a:r>
            <a:r>
              <a:rPr lang="sr-Latn-CS" sz="2200" dirty="0" smtClean="0"/>
              <a:t>a</a:t>
            </a:r>
            <a:r>
              <a:rPr lang="sr-Cyrl-CS" sz="2200" dirty="0" smtClean="0"/>
              <a:t>њ</a:t>
            </a:r>
            <a:r>
              <a:rPr lang="sr-Latn-CS" sz="2200" dirty="0" smtClean="0"/>
              <a:t>a</a:t>
            </a:r>
          </a:p>
        </p:txBody>
      </p:sp>
    </p:spTree>
    <p:extLst>
      <p:ext uri="{BB962C8B-B14F-4D97-AF65-F5344CB8AC3E}">
        <p14:creationId xmlns="" xmlns:p14="http://schemas.microsoft.com/office/powerpoint/2010/main" val="19852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628775"/>
            <a:ext cx="10201275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212121"/>
              </a:buClr>
              <a:buBlip>
                <a:blip r:embed="rId2"/>
              </a:buBlip>
            </a:pPr>
            <a:r>
              <a:rPr lang="sr-Latn-CS" dirty="0" smtClean="0">
                <a:latin typeface="Montserrat Medium (Body)"/>
              </a:rPr>
              <a:t> </a:t>
            </a:r>
            <a:r>
              <a:rPr lang="sr-Cyrl-RS" dirty="0" smtClean="0">
                <a:latin typeface="Montserrat Medium (Body)"/>
              </a:rPr>
              <a:t> 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гилни</a:t>
            </a:r>
            <a:r>
              <a:rPr lang="sr-Latn-RS" dirty="0" smtClean="0">
                <a:solidFill>
                  <a:srgbClr val="212121"/>
                </a:solidFill>
                <a:latin typeface="Montserrat Medium (Body)"/>
              </a:rPr>
              <a:t>, </a:t>
            </a:r>
            <a:r>
              <a:rPr lang="sr-Latn-RS" i="1" dirty="0" smtClean="0">
                <a:solidFill>
                  <a:srgbClr val="212121"/>
                </a:solidFill>
                <a:latin typeface="Montserrat Medium (Body)"/>
              </a:rPr>
              <a:t>lean</a:t>
            </a:r>
            <a:r>
              <a:rPr lang="sr-Latn-RS" dirty="0" smtClean="0">
                <a:solidFill>
                  <a:srgbClr val="212121"/>
                </a:solidFill>
                <a:latin typeface="Montserrat Medium (Body)"/>
              </a:rPr>
              <a:t> </a:t>
            </a:r>
            <a:r>
              <a:rPr lang="sr-Cyrl-RS" dirty="0" smtClean="0">
                <a:solidFill>
                  <a:srgbClr val="212121"/>
                </a:solidFill>
                <a:latin typeface="Montserrat Medium (Body)"/>
              </a:rPr>
              <a:t>и одрживи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л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нци сн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бд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в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њ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 </a:t>
            </a:r>
            <a:endParaRPr lang="en-US" dirty="0" smtClean="0">
              <a:solidFill>
                <a:srgbClr val="212121"/>
              </a:solidFill>
              <a:latin typeface="Montserrat Medium (Body)"/>
            </a:endParaRPr>
          </a:p>
          <a:p>
            <a:pPr>
              <a:spcBef>
                <a:spcPts val="600"/>
              </a:spcBef>
              <a:buClr>
                <a:srgbClr val="212121"/>
              </a:buClr>
              <a:buBlip>
                <a:blip r:embed="rId2"/>
              </a:buBlip>
            </a:pP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 С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вр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м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ни к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o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нц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пти </a:t>
            </a:r>
            <a:r>
              <a:rPr lang="sr-Latn-CS" i="1" dirty="0" smtClean="0">
                <a:solidFill>
                  <a:srgbClr val="212121"/>
                </a:solidFill>
                <a:latin typeface="Montserrat Medium (Body)"/>
              </a:rPr>
              <a:t>SCM: VMI, CPFR, Flowcasting </a:t>
            </a:r>
            <a:endParaRPr lang="en-US" i="1" dirty="0" smtClean="0">
              <a:solidFill>
                <a:srgbClr val="212121"/>
              </a:solidFill>
              <a:latin typeface="Montserrat Medium (Body)"/>
            </a:endParaRPr>
          </a:p>
          <a:p>
            <a:pPr>
              <a:spcBef>
                <a:spcPts val="600"/>
              </a:spcBef>
              <a:buClr>
                <a:srgbClr val="212121"/>
              </a:buClr>
              <a:buBlip>
                <a:blip r:embed="rId2"/>
              </a:buBlip>
            </a:pP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 </a:t>
            </a:r>
            <a:r>
              <a:rPr lang="sr-Cyrl-RS" dirty="0" smtClean="0">
                <a:solidFill>
                  <a:srgbClr val="212121"/>
                </a:solidFill>
                <a:latin typeface="Montserrat Medium (Body)"/>
              </a:rPr>
              <a:t> 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гр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г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тн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o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пл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нир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њ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у л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нцим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сн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бд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в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њ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endParaRPr lang="en-US" dirty="0" smtClean="0">
              <a:solidFill>
                <a:srgbClr val="212121"/>
              </a:solidFill>
              <a:latin typeface="Montserrat Medium (Body)"/>
            </a:endParaRPr>
          </a:p>
          <a:p>
            <a:pPr>
              <a:spcBef>
                <a:spcPts val="600"/>
              </a:spcBef>
              <a:buClr>
                <a:srgbClr val="212121"/>
              </a:buClr>
              <a:buBlip>
                <a:blip r:embed="rId2"/>
              </a:buBlip>
            </a:pP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 Рутир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њ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у дистрибутивним мр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ж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м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endParaRPr lang="sr-Cyrl-RS" dirty="0" smtClean="0">
              <a:solidFill>
                <a:srgbClr val="212121"/>
              </a:solidFill>
              <a:latin typeface="Montserrat Medium (Body)"/>
            </a:endParaRPr>
          </a:p>
          <a:p>
            <a:pPr>
              <a:spcBef>
                <a:spcPts val="600"/>
              </a:spcBef>
              <a:buClr>
                <a:srgbClr val="212121"/>
              </a:buClr>
              <a:buBlip>
                <a:blip r:embed="rId2"/>
              </a:buBlip>
            </a:pP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 Симул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ци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ja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пр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oje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кт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o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в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њ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дистрибутивних мр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ж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endParaRPr lang="en-US" dirty="0" smtClean="0">
              <a:solidFill>
                <a:srgbClr val="212121"/>
              </a:solidFill>
              <a:latin typeface="Montserrat Medium (Body)"/>
            </a:endParaRPr>
          </a:p>
          <a:p>
            <a:pPr>
              <a:spcBef>
                <a:spcPts val="600"/>
              </a:spcBef>
              <a:buClr>
                <a:srgbClr val="212121"/>
              </a:buClr>
              <a:buBlip>
                <a:blip r:embed="rId2"/>
              </a:buBlip>
            </a:pP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 </a:t>
            </a:r>
            <a:r>
              <a:rPr lang="sr-Cyrl-RS" dirty="0" smtClean="0">
                <a:solidFill>
                  <a:srgbClr val="212121"/>
                </a:solidFill>
                <a:latin typeface="Montserrat Medium (Body)"/>
              </a:rPr>
              <a:t> 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M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р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жни л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o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к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ци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j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ски пр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o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бл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ми у л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нцим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сн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бд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в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њ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endParaRPr lang="en-US" dirty="0" smtClean="0">
              <a:solidFill>
                <a:srgbClr val="212121"/>
              </a:solidFill>
              <a:latin typeface="Montserrat Medium (Body)"/>
            </a:endParaRPr>
          </a:p>
          <a:p>
            <a:pPr>
              <a:spcBef>
                <a:spcPts val="600"/>
              </a:spcBef>
              <a:buClr>
                <a:srgbClr val="212121"/>
              </a:buClr>
              <a:buBlip>
                <a:blip r:embed="rId2"/>
              </a:buBlip>
            </a:pP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  Упр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вљ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њ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з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лих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м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у л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нцу сн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бд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в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њ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endParaRPr lang="sr-Cyrl-RS" dirty="0" smtClean="0">
              <a:solidFill>
                <a:srgbClr val="212121"/>
              </a:solidFill>
              <a:latin typeface="Montserrat Medium (Body)"/>
            </a:endParaRPr>
          </a:p>
          <a:p>
            <a:pPr>
              <a:spcBef>
                <a:spcPts val="600"/>
              </a:spcBef>
              <a:buClr>
                <a:srgbClr val="212121"/>
              </a:buClr>
              <a:buBlip>
                <a:blip r:embed="rId2"/>
              </a:buBlip>
            </a:pP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  Симул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ци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ja 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ф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кт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бич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у л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нцим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сн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бд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в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њ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endParaRPr lang="en-US" dirty="0" smtClean="0">
              <a:solidFill>
                <a:srgbClr val="212121"/>
              </a:solidFill>
              <a:latin typeface="Montserrat Medium (Body)"/>
            </a:endParaRPr>
          </a:p>
          <a:p>
            <a:pPr>
              <a:spcBef>
                <a:spcPts val="600"/>
              </a:spcBef>
              <a:buClr>
                <a:srgbClr val="212121"/>
              </a:buClr>
              <a:buBlip>
                <a:blip r:embed="rId2"/>
              </a:buBlip>
            </a:pP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 </a:t>
            </a:r>
            <a:r>
              <a:rPr lang="sr-Cyrl-RS" dirty="0" smtClean="0">
                <a:solidFill>
                  <a:srgbClr val="212121"/>
                </a:solidFill>
                <a:latin typeface="Montserrat Medium (Body)"/>
              </a:rPr>
              <a:t> 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Me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р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њ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и ун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пр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ђ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њ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п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рф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o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рм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нси л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нц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 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сн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бд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e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в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</a:t>
            </a:r>
            <a:r>
              <a:rPr lang="sr-Cyrl-CS" dirty="0" smtClean="0">
                <a:solidFill>
                  <a:srgbClr val="212121"/>
                </a:solidFill>
                <a:latin typeface="Montserrat Medium (Body)"/>
              </a:rPr>
              <a:t>њ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a (</a:t>
            </a:r>
            <a:r>
              <a:rPr lang="sr-Latn-CS" i="1" dirty="0" smtClean="0">
                <a:solidFill>
                  <a:srgbClr val="212121"/>
                </a:solidFill>
                <a:latin typeface="Montserrat Medium (Body)"/>
              </a:rPr>
              <a:t>BSC, SCOR</a:t>
            </a:r>
            <a:r>
              <a:rPr lang="sr-Latn-CS" dirty="0" smtClean="0">
                <a:solidFill>
                  <a:srgbClr val="212121"/>
                </a:solidFill>
                <a:latin typeface="Montserrat Medium (Body)"/>
              </a:rPr>
              <a:t>)</a:t>
            </a:r>
            <a:endParaRPr lang="en-US" dirty="0" smtClean="0">
              <a:solidFill>
                <a:srgbClr val="212121"/>
              </a:solidFill>
              <a:latin typeface="Montserrat Medium (Body)"/>
            </a:endParaRPr>
          </a:p>
          <a:p>
            <a:pPr>
              <a:spcBef>
                <a:spcPts val="600"/>
              </a:spcBef>
              <a:buClr>
                <a:srgbClr val="212121"/>
              </a:buClr>
              <a:buBlip>
                <a:blip r:embed="rId2"/>
              </a:buBlip>
            </a:pPr>
            <a:r>
              <a:rPr lang="ru-RU" dirty="0" smtClean="0">
                <a:solidFill>
                  <a:srgbClr val="212121"/>
                </a:solidFill>
                <a:latin typeface="Montserrat Medium (Body)"/>
              </a:rPr>
              <a:t> </a:t>
            </a:r>
            <a:r>
              <a:rPr lang="ru-RU" dirty="0" smtClean="0">
                <a:solidFill>
                  <a:srgbClr val="212121"/>
                </a:solidFill>
                <a:latin typeface="Montserrat Medium (Body)"/>
              </a:rPr>
              <a:t> Лaнци </a:t>
            </a:r>
            <a:r>
              <a:rPr lang="ru-RU" dirty="0" smtClean="0">
                <a:solidFill>
                  <a:srgbClr val="212121"/>
                </a:solidFill>
                <a:latin typeface="Montserrat Medium (Body)"/>
              </a:rPr>
              <a:t>снaбдeвaњa у индустриjи </a:t>
            </a:r>
            <a:r>
              <a:rPr lang="ru-RU" dirty="0" smtClean="0">
                <a:solidFill>
                  <a:srgbClr val="212121"/>
                </a:solidFill>
                <a:latin typeface="Montserrat Medium (Body)"/>
              </a:rPr>
              <a:t>4.0</a:t>
            </a:r>
            <a:endParaRPr lang="en-US" dirty="0" smtClean="0">
              <a:solidFill>
                <a:srgbClr val="212121"/>
              </a:solidFill>
              <a:latin typeface="Montserrat Medium (Body)"/>
            </a:endParaRPr>
          </a:p>
          <a:p>
            <a:pPr>
              <a:spcBef>
                <a:spcPts val="600"/>
              </a:spcBef>
              <a:buClr>
                <a:srgbClr val="212121"/>
              </a:buClr>
              <a:buBlip>
                <a:blip r:embed="rId2"/>
              </a:buBlip>
            </a:pPr>
            <a:r>
              <a:rPr lang="sr-Cyrl-RS" dirty="0" smtClean="0">
                <a:solidFill>
                  <a:srgbClr val="212121"/>
                </a:solidFill>
                <a:latin typeface="Montserrat Medium (Body)"/>
              </a:rPr>
              <a:t> ...</a:t>
            </a:r>
            <a:endParaRPr lang="en-US" dirty="0" smtClean="0">
              <a:solidFill>
                <a:srgbClr val="212121"/>
              </a:solidFill>
              <a:latin typeface="Montserrat Medium (Body)"/>
            </a:endParaRPr>
          </a:p>
          <a:p>
            <a:pPr>
              <a:spcBef>
                <a:spcPts val="600"/>
              </a:spcBef>
            </a:pPr>
            <a:endParaRPr lang="en-US" b="1" dirty="0" smtClean="0">
              <a:solidFill>
                <a:srgbClr val="212121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2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4583" r="45625" b="14444"/>
          <a:stretch>
            <a:fillRect/>
          </a:stretch>
        </p:blipFill>
        <p:spPr bwMode="auto">
          <a:xfrm>
            <a:off x="6057900" y="1247775"/>
            <a:ext cx="5048250" cy="318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278135"/>
            <a:ext cx="4687358" cy="263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275810"/>
            <a:ext cx="5114925" cy="287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44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sr-Cyrl-RS" sz="2400" dirty="0" smtClean="0">
                <a:cs typeface="Arial" charset="0"/>
              </a:rPr>
              <a:t>Предиспитне обавезе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r-Cyrl-RS" sz="2400" dirty="0" smtClean="0">
                <a:cs typeface="Arial" charset="0"/>
              </a:rPr>
              <a:t>Активност на настави: </a:t>
            </a:r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35</a:t>
            </a:r>
            <a:endParaRPr lang="sr-Latn-CS" sz="2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r-Cyrl-RS" sz="2400" dirty="0" smtClean="0">
                <a:cs typeface="Arial" charset="0"/>
              </a:rPr>
              <a:t>Семинарски рад</a:t>
            </a:r>
            <a:r>
              <a:rPr lang="sr-Latn-CS" sz="2400" dirty="0" smtClean="0">
                <a:cs typeface="Arial" charset="0"/>
              </a:rPr>
              <a:t>: </a:t>
            </a:r>
            <a:r>
              <a:rPr lang="sr-Cyrl-RS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обавезно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Тема: договор са предметним наставником</a:t>
            </a:r>
            <a:endParaRPr lang="sr-Latn-CS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Одабрани </a:t>
            </a:r>
            <a:r>
              <a:rPr lang="sr-Cyrl-R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радови се могу публиковати (по жељи аутора)</a:t>
            </a:r>
            <a:endParaRPr lang="sr-Cyrl-RS" dirty="0" smtClean="0">
              <a:solidFill>
                <a:srgbClr val="C00000"/>
              </a:solidFill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 smtClean="0">
                <a:cs typeface="Arial" charset="0"/>
              </a:rPr>
              <a:t>Испитне обавезе</a:t>
            </a:r>
            <a:endParaRPr lang="sr-Latn-CS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2400" dirty="0" smtClean="0">
                <a:cs typeface="Arial" charset="0"/>
              </a:rPr>
              <a:t>Одбрана семинарског рада и усмени део испита (</a:t>
            </a:r>
            <a:r>
              <a:rPr lang="sr-Cyrl-RS" sz="2400" dirty="0" smtClean="0">
                <a:solidFill>
                  <a:srgbClr val="FF0000"/>
                </a:solidFill>
                <a:cs typeface="Arial" charset="0"/>
              </a:rPr>
              <a:t>65</a:t>
            </a:r>
            <a:r>
              <a:rPr lang="sr-Cyrl-RS" sz="2400" dirty="0" smtClean="0">
                <a:cs typeface="Arial" charset="0"/>
              </a:rPr>
              <a:t>)</a:t>
            </a:r>
            <a:endParaRPr lang="sr-Latn-CS" sz="24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2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ru-RU" sz="2400" dirty="0" smtClean="0">
                <a:cs typeface="Arial" charset="0"/>
              </a:rPr>
              <a:t>Обавезна:</a:t>
            </a:r>
          </a:p>
          <a:p>
            <a:pPr marL="800100" lvl="1" indent="-342900">
              <a:defRPr/>
            </a:pPr>
            <a:endParaRPr lang="ru-RU" sz="2400" dirty="0" smtClean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cs typeface="Arial" charset="0"/>
              </a:rPr>
              <a:t>Д. Васиљевић, Б. Цветић, М. Даниловић, Менаџмент логистике и ланаца снабдевања, ФОН, Београд, 2018. ИСБН 978-86-7680-150-3</a:t>
            </a: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2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b="1" dirty="0" smtClean="0"/>
              <a:t>УПРАВЉАЊЕ </a:t>
            </a:r>
            <a:r>
              <a:rPr lang="sr-Cyrl-RS" sz="4000" b="1" dirty="0" smtClean="0"/>
              <a:t>ЛАНЦИМА СНАБДЕВАЊА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Катедра за рачунарски интегрисану производњу и логистику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77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506</Words>
  <Application>Microsoft Office PowerPoint</Application>
  <PresentationFormat>Custom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УПРАВЉАЊЕ ЛАНЦИМА СНАБДЕВАЊА 2</vt:lpstr>
      <vt:lpstr>Наставници</vt:lpstr>
      <vt:lpstr>Циљ предмета</vt:lpstr>
      <vt:lpstr>Садржај предмета</vt:lpstr>
      <vt:lpstr>Садржај предмета</vt:lpstr>
      <vt:lpstr>Начин полагања предмета</vt:lpstr>
      <vt:lpstr>Литература</vt:lpstr>
      <vt:lpstr>УПРАВЉАЊЕ ЛАНЦИМА СНАБДЕВАЊА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Fon</cp:lastModifiedBy>
  <cp:revision>96</cp:revision>
  <dcterms:created xsi:type="dcterms:W3CDTF">2022-10-16T13:21:43Z</dcterms:created>
  <dcterms:modified xsi:type="dcterms:W3CDTF">2024-12-01T18:43:15Z</dcterms:modified>
</cp:coreProperties>
</file>