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0" r:id="rId5"/>
    <p:sldId id="269" r:id="rId6"/>
    <p:sldId id="271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1"/>
            <p14:sldId id="27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69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2800" dirty="0"/>
              <a:t>Напредна и интелигентна производња</a:t>
            </a:r>
            <a:endParaRPr lang="en-R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sr-Cyrl-RS" dirty="0"/>
              <a:t>Катедра за рачунарски интегрисану производњу и логистику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Милош Даниловић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/>
              <a:t>	</a:t>
            </a:r>
            <a:r>
              <a:rPr lang="sr-Cyrl-CS" sz="1400" dirty="0"/>
              <a:t>Е-маил: </a:t>
            </a:r>
            <a:r>
              <a:rPr lang="sr-Latn-RS" sz="1400" dirty="0" err="1"/>
              <a:t>milos.danilovic@fon.bg.ac.rs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104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Доц. др Биљана Цветић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biljana.cvetic@fon.bg.ac.rs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</a:t>
            </a:r>
            <a:r>
              <a:rPr lang="sr-Latn-RS" sz="1400" dirty="0"/>
              <a:t> 216</a:t>
            </a:r>
            <a:endParaRPr lang="sr-Cyrl-R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Стицање високо специ</a:t>
            </a:r>
            <a:r>
              <a:rPr lang="sr-Latn-RS" sz="2000" dirty="0" err="1">
                <a:effectLst/>
              </a:rPr>
              <a:t>j</a:t>
            </a:r>
            <a:r>
              <a:rPr lang="sr-RS" sz="2000" dirty="0" err="1">
                <a:effectLst/>
              </a:rPr>
              <a:t>ализованог</a:t>
            </a:r>
            <a:r>
              <a:rPr lang="sr-RS" sz="2000" dirty="0">
                <a:effectLst/>
              </a:rPr>
              <a:t> академског и стручног знања и вештина за решавање сложених проблема на иновативан</a:t>
            </a:r>
            <a:r>
              <a:rPr lang="sr-Cyrl-RS" sz="2000" dirty="0">
                <a:effectLst/>
              </a:rPr>
              <a:t> </a:t>
            </a:r>
            <a:r>
              <a:rPr lang="sr-RS" sz="2000" dirty="0">
                <a:effectLst/>
              </a:rPr>
              <a:t>начин у напредним и</a:t>
            </a:r>
            <a:r>
              <a:rPr lang="sr-Cyrl-RS" sz="2000" dirty="0">
                <a:effectLst/>
              </a:rPr>
              <a:t> </a:t>
            </a:r>
            <a:r>
              <a:rPr lang="sr-RS" sz="2000" dirty="0">
                <a:effectLst/>
              </a:rPr>
              <a:t>интелигентним производним системима </a:t>
            </a:r>
            <a:endParaRPr lang="sr-Cyrl-RS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Упознавање са најновијим трендовима и технологијама</a:t>
            </a:r>
            <a:r>
              <a:rPr lang="sr-Cyrl-RS" sz="2000" dirty="0">
                <a:effectLst/>
              </a:rPr>
              <a:t> </a:t>
            </a:r>
            <a:r>
              <a:rPr lang="sr-RS" sz="2000" dirty="0">
                <a:effectLst/>
              </a:rPr>
              <a:t>интелигентне производње </a:t>
            </a:r>
            <a:endParaRPr lang="sr-Cyrl-RS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Оспособљавање за практичну примену савремених </a:t>
            </a:r>
            <a:r>
              <a:rPr lang="sr-RS" sz="2000" dirty="0" err="1">
                <a:effectLst/>
              </a:rPr>
              <a:t>оптимизационих</a:t>
            </a:r>
            <a:r>
              <a:rPr lang="sr-RS" sz="2000" dirty="0">
                <a:effectLst/>
              </a:rPr>
              <a:t> алгоритама у свим сегментима</a:t>
            </a:r>
            <a:r>
              <a:rPr lang="sr-Cyrl-RS" sz="2000" dirty="0">
                <a:effectLst/>
              </a:rPr>
              <a:t> </a:t>
            </a:r>
            <a:r>
              <a:rPr lang="sr-RS" sz="2000" dirty="0">
                <a:effectLst/>
              </a:rPr>
              <a:t>интелигентне производње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5362" y="1307722"/>
            <a:ext cx="102012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Флексибилност и аутоматизација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Флексибилни производни системи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Модели</a:t>
            </a:r>
            <a:r>
              <a:rPr lang="sr-Cyrl-RS" sz="2000" dirty="0">
                <a:effectLst/>
              </a:rPr>
              <a:t> </a:t>
            </a:r>
            <a:r>
              <a:rPr lang="sr-RS" sz="2000" dirty="0">
                <a:effectLst/>
              </a:rPr>
              <a:t>управљања флексибилном производњом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Компоненте интелигентног производног система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Интернет ствари</a:t>
            </a:r>
            <a:r>
              <a:rPr lang="sr-Cyrl-RS" sz="2000" dirty="0">
                <a:effectLst/>
              </a:rPr>
              <a:t> </a:t>
            </a:r>
            <a:r>
              <a:rPr lang="sr-RS" sz="2000" dirty="0">
                <a:effectLst/>
              </a:rPr>
              <a:t>(</a:t>
            </a:r>
            <a:r>
              <a:rPr lang="en-US" sz="2000" i="1" dirty="0">
                <a:effectLst/>
              </a:rPr>
              <a:t>Internet of Things</a:t>
            </a:r>
            <a:r>
              <a:rPr lang="en-US" sz="2000" dirty="0">
                <a:effectLst/>
              </a:rPr>
              <a:t>) </a:t>
            </a:r>
            <a:r>
              <a:rPr lang="sr-RS" sz="2000" dirty="0">
                <a:effectLst/>
              </a:rPr>
              <a:t>и производња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Рачунарска интелигенција у производњи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Ћелијска производња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Комбинаторни проблеми у производњи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Симулација хеуристика за решавање</a:t>
            </a:r>
            <a:r>
              <a:rPr lang="sr-Cyrl-RS" sz="2000" dirty="0">
                <a:effectLst/>
              </a:rPr>
              <a:t> </a:t>
            </a:r>
            <a:r>
              <a:rPr lang="sr-RS" sz="2000" dirty="0">
                <a:effectLst/>
              </a:rPr>
              <a:t>комбинаторних проблема у производњи</a:t>
            </a:r>
            <a:endParaRPr lang="sr-Cyrl-RS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 err="1">
                <a:effectLst/>
              </a:rPr>
              <a:t>Неегзактни</a:t>
            </a:r>
            <a:r>
              <a:rPr lang="sr-RS" sz="2000" dirty="0">
                <a:effectLst/>
              </a:rPr>
              <a:t> алгоритми за решавање проблема формирања производних ћелија</a:t>
            </a:r>
            <a:endParaRPr lang="sr-Cyrl-RS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Симулација паралелне обраде у производњи</a:t>
            </a:r>
            <a:endParaRPr lang="sr-Cyrl-RS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Трендови у напредној и интелигентној производњи</a:t>
            </a:r>
            <a:endParaRPr lang="en-RS" sz="20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4F71A2F-D206-53F9-C6CD-37BC6E02F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265369"/>
              </p:ext>
            </p:extLst>
          </p:nvPr>
        </p:nvGraphicFramePr>
        <p:xfrm>
          <a:off x="1523999" y="1684425"/>
          <a:ext cx="9144001" cy="355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402">
                  <a:extLst>
                    <a:ext uri="{9D8B030D-6E8A-4147-A177-3AD203B41FA5}">
                      <a16:colId xmlns:a16="http://schemas.microsoft.com/office/drawing/2014/main" val="641852439"/>
                    </a:ext>
                  </a:extLst>
                </a:gridCol>
                <a:gridCol w="1620356">
                  <a:extLst>
                    <a:ext uri="{9D8B030D-6E8A-4147-A177-3AD203B41FA5}">
                      <a16:colId xmlns:a16="http://schemas.microsoft.com/office/drawing/2014/main" val="2532408592"/>
                    </a:ext>
                  </a:extLst>
                </a:gridCol>
                <a:gridCol w="3240713">
                  <a:extLst>
                    <a:ext uri="{9D8B030D-6E8A-4147-A177-3AD203B41FA5}">
                      <a16:colId xmlns:a16="http://schemas.microsoft.com/office/drawing/2014/main" val="2136373645"/>
                    </a:ext>
                  </a:extLst>
                </a:gridCol>
                <a:gridCol w="1551530">
                  <a:extLst>
                    <a:ext uri="{9D8B030D-6E8A-4147-A177-3AD203B41FA5}">
                      <a16:colId xmlns:a16="http://schemas.microsoft.com/office/drawing/2014/main" val="734781411"/>
                    </a:ext>
                  </a:extLst>
                </a:gridCol>
              </a:tblGrid>
              <a:tr h="1250371"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Предиспитне обавезе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Поена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Завршни испит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Поена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27134"/>
                  </a:ext>
                </a:extLst>
              </a:tr>
              <a:tr h="934380"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Активности у току предавања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Писмени испит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46165"/>
                  </a:ext>
                </a:extLst>
              </a:tr>
              <a:tr h="752418"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Практична настава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Усмени испит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75847"/>
                  </a:ext>
                </a:extLst>
              </a:tr>
              <a:tr h="616124"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Семинар-и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86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05753" y="1209560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ru-RU" sz="2400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Оливер Илић, „Напредна и интелигентна производња“,</a:t>
            </a:r>
            <a:r>
              <a:rPr lang="sr-Latn-RS" sz="2000" dirty="0"/>
              <a:t> </a:t>
            </a:r>
            <a:r>
              <a:rPr lang="sr-Cyrl-RS" sz="2000" dirty="0"/>
              <a:t>предавања у е-форми, ФОН, Београд, 2022.</a:t>
            </a:r>
            <a:endParaRPr lang="en-US" sz="2000" dirty="0"/>
          </a:p>
          <a:p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Милош Даниловић, </a:t>
            </a:r>
            <a:r>
              <a:rPr lang="en-US" sz="2000" dirty="0"/>
              <a:t>OPR-MAN </a:t>
            </a:r>
            <a:r>
              <a:rPr lang="sr-Cyrl-RS" sz="2000" dirty="0"/>
              <a:t>софтверски пакет, ФОН, Београд, 2020.</a:t>
            </a:r>
          </a:p>
          <a:p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Tao, F., L. Zhang and Y. Laili, “</a:t>
            </a:r>
            <a:r>
              <a:rPr lang="en-US" sz="2000" dirty="0">
                <a:effectLst/>
              </a:rPr>
              <a:t>Configurable Intelligent Optimization Algorithm: Design and Practice in Manufacturing, Springer Series in Advanced Manufacturing</a:t>
            </a:r>
            <a:r>
              <a:rPr lang="en-US" sz="2000" dirty="0"/>
              <a:t>”, </a:t>
            </a:r>
            <a:r>
              <a:rPr lang="en-US" sz="2000" dirty="0">
                <a:effectLst/>
              </a:rPr>
              <a:t>Springer International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Publishing, Switzerland, 2015.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Baker, K. R., D. </a:t>
            </a:r>
            <a:r>
              <a:rPr lang="en-US" sz="2000" dirty="0" err="1"/>
              <a:t>Trietsch</a:t>
            </a:r>
            <a:r>
              <a:rPr lang="en-US" sz="2000" dirty="0"/>
              <a:t>, “</a:t>
            </a:r>
            <a:r>
              <a:rPr lang="en-US" sz="2000" dirty="0">
                <a:effectLst/>
              </a:rPr>
              <a:t>Principles of Sequencing and Scheduling”, 2nd edition, John Wiley &amp; Sons, Hoboken, Nj 07030, USA, 2019.</a:t>
            </a:r>
            <a:endParaRPr lang="sr-Cyrl-RS" sz="20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0207"/>
            <a:ext cx="10515600" cy="988290"/>
          </a:xfrm>
        </p:spPr>
        <p:txBody>
          <a:bodyPr>
            <a:noAutofit/>
          </a:bodyPr>
          <a:lstStyle/>
          <a:p>
            <a:r>
              <a:rPr lang="sr-Cyrl-RS" sz="2800" dirty="0"/>
              <a:t>Напредна и интелигентна производња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/>
              <a:t>Катедра за рачунарски интегрисану производњу и логистику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316</Words>
  <Application>Microsoft Macintosh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Напредна и интелигентна производња</vt:lpstr>
      <vt:lpstr>Наставници и сарадници</vt:lpstr>
      <vt:lpstr>Циљ предмета</vt:lpstr>
      <vt:lpstr>Садржај предмета</vt:lpstr>
      <vt:lpstr>Начин полагања предмета</vt:lpstr>
      <vt:lpstr>Литература</vt:lpstr>
      <vt:lpstr>Напредна и интелигентна производња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danilovicmilos@outlook.com</cp:lastModifiedBy>
  <cp:revision>80</cp:revision>
  <dcterms:created xsi:type="dcterms:W3CDTF">2022-10-16T13:21:43Z</dcterms:created>
  <dcterms:modified xsi:type="dcterms:W3CDTF">2024-11-27T11:51:42Z</dcterms:modified>
</cp:coreProperties>
</file>