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8" r:id="rId2"/>
    <p:sldId id="259" r:id="rId3"/>
    <p:sldId id="365" r:id="rId4"/>
    <p:sldId id="260" r:id="rId5"/>
    <p:sldId id="269" r:id="rId6"/>
    <p:sldId id="366" r:id="rId7"/>
    <p:sldId id="271" r:id="rId8"/>
    <p:sldId id="272" r:id="rId9"/>
    <p:sldId id="3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68"/>
            <p14:sldId id="259"/>
            <p14:sldId id="365"/>
            <p14:sldId id="260"/>
            <p14:sldId id="269"/>
            <p14:sldId id="366"/>
            <p14:sldId id="271"/>
            <p14:sldId id="272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M. Gatić" userId="f3c64802-7502-4a22-96c5-23348a49e4d4" providerId="ADAL" clId="{741260CC-9D6F-49F4-B2D0-B5AAAC4B1172}"/>
    <pc:docChg chg="modSld">
      <pc:chgData name="Milena M. Gatić" userId="f3c64802-7502-4a22-96c5-23348a49e4d4" providerId="ADAL" clId="{741260CC-9D6F-49F4-B2D0-B5AAAC4B1172}" dt="2024-11-26T16:54:06.653" v="8" actId="14100"/>
      <pc:docMkLst>
        <pc:docMk/>
      </pc:docMkLst>
      <pc:sldChg chg="modSp mod">
        <pc:chgData name="Milena M. Gatić" userId="f3c64802-7502-4a22-96c5-23348a49e4d4" providerId="ADAL" clId="{741260CC-9D6F-49F4-B2D0-B5AAAC4B1172}" dt="2024-11-26T16:54:06.653" v="8" actId="14100"/>
        <pc:sldMkLst>
          <pc:docMk/>
          <pc:sldMk cId="1985281409" sldId="272"/>
        </pc:sldMkLst>
        <pc:spChg chg="mod">
          <ac:chgData name="Milena M. Gatić" userId="f3c64802-7502-4a22-96c5-23348a49e4d4" providerId="ADAL" clId="{741260CC-9D6F-49F4-B2D0-B5AAAC4B1172}" dt="2024-11-26T16:54:06.653" v="8" actId="14100"/>
          <ac:spMkLst>
            <pc:docMk/>
            <pc:sldMk cId="1985281409" sldId="272"/>
            <ac:spMk id="6" creationId="{00000000-0000-0000-0000-000000000000}"/>
          </ac:spMkLst>
        </pc:spChg>
      </pc:sldChg>
    </pc:docChg>
  </pc:docChgLst>
  <pc:docChgLst>
    <pc:chgData name="Dragana D. Stojanović" userId="d0753ec3-2a15-426b-aba2-7094750d9cb8" providerId="ADAL" clId="{2E74C137-8C66-4727-ADFE-CBBC0280B063}"/>
    <pc:docChg chg="modSld">
      <pc:chgData name="Dragana D. Stojanović" userId="d0753ec3-2a15-426b-aba2-7094750d9cb8" providerId="ADAL" clId="{2E74C137-8C66-4727-ADFE-CBBC0280B063}" dt="2024-11-27T12:11:38.913" v="1"/>
      <pc:docMkLst>
        <pc:docMk/>
      </pc:docMkLst>
      <pc:sldChg chg="modSp mod">
        <pc:chgData name="Dragana D. Stojanović" userId="d0753ec3-2a15-426b-aba2-7094750d9cb8" providerId="ADAL" clId="{2E74C137-8C66-4727-ADFE-CBBC0280B063}" dt="2024-11-27T12:11:38.913" v="1"/>
        <pc:sldMkLst>
          <pc:docMk/>
          <pc:sldMk cId="2531441791" sldId="365"/>
        </pc:sldMkLst>
        <pc:spChg chg="mod">
          <ac:chgData name="Dragana D. Stojanović" userId="d0753ec3-2a15-426b-aba2-7094750d9cb8" providerId="ADAL" clId="{2E74C137-8C66-4727-ADFE-CBBC0280B063}" dt="2024-11-27T12:11:38.913" v="1"/>
          <ac:spMkLst>
            <pc:docMk/>
            <pc:sldMk cId="2531441791" sldId="36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5002263"/>
            <a:ext cx="10817226" cy="639619"/>
          </a:xfrm>
        </p:spPr>
        <p:txBody>
          <a:bodyPr/>
          <a:lstStyle/>
          <a:p>
            <a:r>
              <a:rPr lang="ru-RU" sz="3600" b="1" dirty="0"/>
              <a:t>УПРАВЉАЊЕ ПРОЦЕСИМА​</a:t>
            </a:r>
            <a:endParaRPr lang="en-GB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5641882"/>
            <a:ext cx="9144000" cy="3683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индустријско и менаџмент инжењерство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65C137-096C-8E1E-FEF9-0B5172D5E552}"/>
              </a:ext>
            </a:extLst>
          </p:cNvPr>
          <p:cNvGrpSpPr/>
          <p:nvPr/>
        </p:nvGrpSpPr>
        <p:grpSpPr>
          <a:xfrm>
            <a:off x="3721943" y="977280"/>
            <a:ext cx="2952328" cy="2363676"/>
            <a:chOff x="575146" y="2766431"/>
            <a:chExt cx="2952328" cy="23636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321C4E-8992-1822-11AD-B3F48374A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029" y="2766431"/>
              <a:ext cx="1496561" cy="14965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EF770F-571E-36B9-63CA-6999466D5AB7}"/>
                </a:ext>
              </a:extLst>
            </p:cNvPr>
            <p:cNvSpPr txBox="1"/>
            <p:nvPr/>
          </p:nvSpPr>
          <p:spPr>
            <a:xfrm>
              <a:off x="575146" y="4422221"/>
              <a:ext cx="2952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Драгослав </a:t>
              </a:r>
              <a:r>
                <a:rPr lang="sr-Cyrl-RS" sz="2000" dirty="0" err="1"/>
                <a:t>Словић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8DE584-8DF2-A22C-F0F0-059F90E069D8}"/>
              </a:ext>
            </a:extLst>
          </p:cNvPr>
          <p:cNvGrpSpPr/>
          <p:nvPr/>
        </p:nvGrpSpPr>
        <p:grpSpPr>
          <a:xfrm>
            <a:off x="6101056" y="689160"/>
            <a:ext cx="3609462" cy="2651796"/>
            <a:chOff x="3467784" y="2537961"/>
            <a:chExt cx="3609462" cy="2651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F14E9F-16C3-35D4-9DDD-053DB0C0B0E2}"/>
                </a:ext>
              </a:extLst>
            </p:cNvPr>
            <p:cNvSpPr txBox="1"/>
            <p:nvPr/>
          </p:nvSpPr>
          <p:spPr>
            <a:xfrm>
              <a:off x="3467784" y="4481871"/>
              <a:ext cx="36094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Барбара Симеуновић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Slika 20" descr="Slika na kojoj se nalazi Ljudsko lice, Modni aksesoar, osoba, ogrlica&#10;&#10;Opis je automatski generisan">
              <a:extLst>
                <a:ext uri="{FF2B5EF4-FFF2-40B4-BE49-F238E27FC236}">
                  <a16:creationId xmlns:a16="http://schemas.microsoft.com/office/drawing/2014/main" id="{D238A32D-BA88-2570-DFE7-020912CF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684" y="2537961"/>
              <a:ext cx="1329612" cy="177281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C7199B-B798-4D35-D26E-493860682BD0}"/>
              </a:ext>
            </a:extLst>
          </p:cNvPr>
          <p:cNvGrpSpPr/>
          <p:nvPr/>
        </p:nvGrpSpPr>
        <p:grpSpPr>
          <a:xfrm>
            <a:off x="9015423" y="1047751"/>
            <a:ext cx="3096344" cy="2299286"/>
            <a:chOff x="10990760" y="2942625"/>
            <a:chExt cx="3096344" cy="22992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34AE36-BF0E-7869-569B-68567D1D2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18852" y="2942625"/>
              <a:ext cx="1440160" cy="14401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7A092F-EB74-D023-64CC-E0D697FCC361}"/>
                </a:ext>
              </a:extLst>
            </p:cNvPr>
            <p:cNvSpPr txBox="1"/>
            <p:nvPr/>
          </p:nvSpPr>
          <p:spPr>
            <a:xfrm>
              <a:off x="10990760" y="4534025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Драгана Стојановић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98F7B7-4FE5-37EE-F670-3BB48419DC76}"/>
              </a:ext>
            </a:extLst>
          </p:cNvPr>
          <p:cNvGrpSpPr/>
          <p:nvPr/>
        </p:nvGrpSpPr>
        <p:grpSpPr>
          <a:xfrm>
            <a:off x="5126099" y="3612057"/>
            <a:ext cx="3096344" cy="2380752"/>
            <a:chOff x="7008006" y="2902249"/>
            <a:chExt cx="3096344" cy="23807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F45978-2D9F-507A-D472-13CB9FA5C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4302" y="2902249"/>
              <a:ext cx="1512168" cy="151216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F0F781-2745-477B-0256-758A2163FF7D}"/>
                </a:ext>
              </a:extLst>
            </p:cNvPr>
            <p:cNvSpPr txBox="1"/>
            <p:nvPr/>
          </p:nvSpPr>
          <p:spPr>
            <a:xfrm>
              <a:off x="7008006" y="4575115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Иван Томашевић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E56B8-EEA4-B5E2-F87F-CBBACF0ABF9C}"/>
              </a:ext>
            </a:extLst>
          </p:cNvPr>
          <p:cNvGrpSpPr/>
          <p:nvPr/>
        </p:nvGrpSpPr>
        <p:grpSpPr>
          <a:xfrm>
            <a:off x="7905787" y="3667796"/>
            <a:ext cx="3096344" cy="2325013"/>
            <a:chOff x="2344534" y="1618477"/>
            <a:chExt cx="3096344" cy="2325013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034B85F-846A-72EB-6FA3-F2B7531A3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252" y="1618477"/>
              <a:ext cx="1378586" cy="159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1DBE5B-5AE6-64E9-1FBE-B4CEF76B049A}"/>
                </a:ext>
              </a:extLst>
            </p:cNvPr>
            <p:cNvSpPr txBox="1"/>
            <p:nvPr/>
          </p:nvSpPr>
          <p:spPr>
            <a:xfrm>
              <a:off x="2344534" y="3235604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Ивона Јовановић, </a:t>
              </a:r>
              <a:r>
                <a:rPr lang="sr-Latn-RS" sz="2000" dirty="0" err="1"/>
                <a:t>MSc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Драгослав </a:t>
            </a:r>
            <a:r>
              <a:rPr lang="sr-Cyrl-RS" sz="2000" dirty="0" err="1">
                <a:solidFill>
                  <a:schemeClr val="tx2"/>
                </a:solidFill>
              </a:rPr>
              <a:t>Словић</a:t>
            </a:r>
            <a:endParaRPr lang="sr-Cyrl-CS" sz="2000" dirty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           </a:t>
            </a:r>
            <a:r>
              <a:rPr lang="sr-Cyrl-CS" sz="1400" dirty="0">
                <a:solidFill>
                  <a:schemeClr val="tx2"/>
                </a:solidFill>
              </a:rPr>
              <a:t>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sr-Latn-RS" sz="1400" dirty="0" err="1">
                <a:solidFill>
                  <a:schemeClr val="tx2"/>
                </a:solidFill>
                <a:cs typeface="Calibri" panose="020F0502020204030204" pitchFamily="34" charset="0"/>
              </a:rPr>
              <a:t>dragoslav.slovic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@fon.bg.ac.rs</a:t>
            </a:r>
            <a:endParaRPr lang="en-US" sz="1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 1</a:t>
            </a:r>
            <a:r>
              <a:rPr lang="en-US" sz="1400" dirty="0">
                <a:solidFill>
                  <a:schemeClr val="tx2"/>
                </a:solidFill>
              </a:rPr>
              <a:t>20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CS" sz="14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dirty="0" err="1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Барбара Симеуновић</a:t>
            </a:r>
          </a:p>
          <a:p>
            <a:pPr marL="0" indent="0">
              <a:buNone/>
            </a:pPr>
            <a:r>
              <a:rPr lang="sr-Cyrl-CS" sz="1400" dirty="0">
                <a:solidFill>
                  <a:schemeClr val="tx2"/>
                </a:solidFill>
              </a:rPr>
              <a:t>           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sr-Latn-RS" sz="1400" dirty="0" err="1">
                <a:solidFill>
                  <a:schemeClr val="tx2"/>
                </a:solidFill>
                <a:cs typeface="Calibri" panose="020F0502020204030204" pitchFamily="34" charset="0"/>
              </a:rPr>
              <a:t>barbara.simeunovic</a:t>
            </a:r>
            <a:r>
              <a:rPr lang="sr-Latn-RS" sz="1400" dirty="0">
                <a:solidFill>
                  <a:schemeClr val="tx2"/>
                </a:solidFill>
                <a:cs typeface="Calibri" panose="020F0502020204030204" pitchFamily="34" charset="0"/>
              </a:rPr>
              <a:t>@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fon.bg.ac.rs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</a:t>
            </a:r>
            <a:r>
              <a:rPr lang="sr-Latn-RS" sz="1400" dirty="0">
                <a:solidFill>
                  <a:schemeClr val="tx2"/>
                </a:solidFill>
              </a:rPr>
              <a:t> 2</a:t>
            </a:r>
            <a:r>
              <a:rPr lang="en-US" sz="1400" dirty="0">
                <a:solidFill>
                  <a:schemeClr val="tx2"/>
                </a:solidFill>
              </a:rPr>
              <a:t>21</a:t>
            </a:r>
            <a:endParaRPr lang="sr-Cyrl-R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RS" sz="20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CS" sz="2000" dirty="0" err="1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Драгана Стојановић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/>
                </a:solidFill>
              </a:rPr>
              <a:t>           E</a:t>
            </a:r>
            <a:r>
              <a:rPr lang="sr-Cyrl-CS" sz="1400" dirty="0">
                <a:solidFill>
                  <a:schemeClr val="tx2"/>
                </a:solidFill>
              </a:rPr>
              <a:t>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drag</a:t>
            </a:r>
            <a:r>
              <a:rPr lang="sr-Cyrl-RS" sz="1400" b="0" dirty="0">
                <a:solidFill>
                  <a:schemeClr val="tx2"/>
                </a:solidFill>
                <a:cs typeface="Calibri" panose="020F0502020204030204" pitchFamily="34" charset="0"/>
              </a:rPr>
              <a:t>а</a:t>
            </a:r>
            <a:r>
              <a:rPr lang="sr-Latn-RS" sz="1400" b="0" dirty="0">
                <a:solidFill>
                  <a:schemeClr val="tx2"/>
                </a:solidFill>
                <a:cs typeface="Calibri" panose="020F0502020204030204" pitchFamily="34" charset="0"/>
              </a:rPr>
              <a:t>na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.s</a:t>
            </a:r>
            <a:r>
              <a:rPr lang="sr-Latn-RS" sz="1400" b="0" dirty="0" err="1">
                <a:solidFill>
                  <a:schemeClr val="tx2"/>
                </a:solidFill>
                <a:cs typeface="Calibri" panose="020F0502020204030204" pitchFamily="34" charset="0"/>
              </a:rPr>
              <a:t>tojanovic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@fon.bg.ac.rs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</a:t>
            </a:r>
            <a:r>
              <a:rPr lang="sr-Latn-RS" sz="1400" dirty="0">
                <a:solidFill>
                  <a:schemeClr val="tx2"/>
                </a:solidFill>
              </a:rPr>
              <a:t> 2</a:t>
            </a:r>
            <a:r>
              <a:rPr lang="en-US" sz="1400" dirty="0">
                <a:solidFill>
                  <a:schemeClr val="tx2"/>
                </a:solidFill>
              </a:rPr>
              <a:t>21</a:t>
            </a:r>
            <a:endParaRPr lang="sr-Cyrl-R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CS" sz="14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dirty="0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Иван Томашевић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           </a:t>
            </a:r>
            <a:r>
              <a:rPr lang="sr-Cyrl-CS" sz="1400" dirty="0">
                <a:solidFill>
                  <a:schemeClr val="tx2"/>
                </a:solidFill>
              </a:rPr>
              <a:t>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en-GB" sz="1400" dirty="0" err="1">
                <a:solidFill>
                  <a:schemeClr val="tx2"/>
                </a:solidFill>
                <a:cs typeface="Calibri" panose="020F0502020204030204" pitchFamily="34" charset="0"/>
              </a:rPr>
              <a:t>i</a:t>
            </a:r>
            <a:r>
              <a:rPr lang="sr-Latn-RS" sz="1400" dirty="0" err="1">
                <a:solidFill>
                  <a:schemeClr val="tx2"/>
                </a:solidFill>
                <a:cs typeface="Calibri" panose="020F0502020204030204" pitchFamily="34" charset="0"/>
              </a:rPr>
              <a:t>van.tomasevic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@fon.bg.ac.rs</a:t>
            </a:r>
            <a:endParaRPr lang="en-US" sz="1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 </a:t>
            </a:r>
            <a:r>
              <a:rPr lang="en-US" sz="1400" dirty="0">
                <a:solidFill>
                  <a:schemeClr val="tx2"/>
                </a:solidFill>
              </a:rPr>
              <a:t>221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CS" sz="14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dirty="0">
                <a:solidFill>
                  <a:schemeClr val="tx2"/>
                </a:solidFill>
              </a:rPr>
              <a:t>Ивона Јовановић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1400" dirty="0">
                <a:solidFill>
                  <a:schemeClr val="tx2"/>
                </a:solidFill>
              </a:rPr>
              <a:t>           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sr-Latn-RS" sz="1400" b="0" dirty="0">
                <a:solidFill>
                  <a:schemeClr val="tx2"/>
                </a:solidFill>
                <a:cs typeface="Calibri" panose="020F0502020204030204" pitchFamily="34" charset="0"/>
              </a:rPr>
              <a:t>ivona.jovanovic@fon.bg.ac.rs</a:t>
            </a:r>
            <a:endParaRPr lang="en-US" sz="1400" b="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 121</a:t>
            </a:r>
          </a:p>
          <a:p>
            <a:pPr>
              <a:spcBef>
                <a:spcPts val="0"/>
              </a:spcBef>
              <a:buNone/>
            </a:pPr>
            <a:endParaRPr lang="sr-Cyrl-CS" sz="1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dirty="0"/>
              <a:t>  </a:t>
            </a:r>
            <a:r>
              <a:rPr lang="ru-RU" sz="2400" dirty="0"/>
              <a:t>Упознавање студената са проблемима процесног приступа и управљања процесима у производним и услужним пословним системима. </a:t>
            </a:r>
          </a:p>
          <a:p>
            <a:pPr>
              <a:spcBef>
                <a:spcPts val="600"/>
              </a:spcBef>
            </a:pPr>
            <a:endParaRPr lang="ru-RU" sz="2400" dirty="0"/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2400" dirty="0"/>
              <a:t> Студенти ће научити како да креирају, процене и изаберу најбоље решење за проблеме пројектовања, постављања, унапређивања и управљања пословним процесима и процесима рада, користећи специфичне методе инжењеринга и менаџмента.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r>
              <a:rPr lang="en-US" dirty="0"/>
              <a:t> – </a:t>
            </a:r>
            <a:r>
              <a:rPr lang="sr-Cyrl-RS" dirty="0"/>
              <a:t>теоријска настава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E7362-D8E2-2392-CD3E-AE6C1B8F1DFB}"/>
              </a:ext>
            </a:extLst>
          </p:cNvPr>
          <p:cNvSpPr txBox="1"/>
          <p:nvPr/>
        </p:nvSpPr>
        <p:spPr>
          <a:xfrm>
            <a:off x="838199" y="1457515"/>
            <a:ext cx="10744201" cy="43088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buBlip>
                <a:blip r:embed="rId2"/>
              </a:buBlip>
              <a:defRPr sz="2400"/>
            </a:lvl1pPr>
          </a:lstStyle>
          <a:p>
            <a:r>
              <a:rPr lang="ru-RU" sz="1800" dirty="0"/>
              <a:t>  Управљање процесима – предмет, поступак, инструменти, циљеви. </a:t>
            </a:r>
          </a:p>
          <a:p>
            <a:r>
              <a:rPr lang="ru-RU" sz="1800" dirty="0"/>
              <a:t> Појам, значај и развој управљања пословним процесима. </a:t>
            </a:r>
          </a:p>
          <a:p>
            <a:r>
              <a:rPr lang="ru-RU" sz="1800" dirty="0"/>
              <a:t> Пројектовање, постављање, вођење и побољшавање система за управљање пословним процесима.</a:t>
            </a:r>
          </a:p>
          <a:p>
            <a:r>
              <a:rPr lang="ru-RU" sz="1800" dirty="0"/>
              <a:t> Универзална технологија процесног приступа. Процесни модел као основа за управљање процесима.</a:t>
            </a:r>
          </a:p>
          <a:p>
            <a:r>
              <a:rPr lang="ru-RU" sz="1800" dirty="0"/>
              <a:t> Идентификација и мапирање ланца вредности. Планирање и припрема процеса. </a:t>
            </a:r>
          </a:p>
          <a:p>
            <a:r>
              <a:rPr lang="ru-RU" sz="1800" dirty="0"/>
              <a:t> Препознавање кључних процеса у пословномсистему. Дефинисање надлежности и одговорности за управљање процесима. </a:t>
            </a:r>
          </a:p>
          <a:p>
            <a:r>
              <a:rPr lang="ru-RU" sz="1800" dirty="0"/>
              <a:t> Индикатори перформанси кључних процеса. Пројектовање система за мерење и праћење кључних процеса. </a:t>
            </a:r>
          </a:p>
          <a:p>
            <a:r>
              <a:rPr lang="ru-RU" sz="1800" dirty="0"/>
              <a:t> Дефинисање одговарајућег начина управљања процесима.</a:t>
            </a:r>
          </a:p>
          <a:p>
            <a:r>
              <a:rPr lang="ru-RU" sz="1800" dirty="0"/>
              <a:t> Преиспитивање и побољшавање процеса.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C4A72-63C7-6BBD-A3C2-83CA4948E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F672-2595-C05F-9F23-112CC8D8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r>
              <a:rPr lang="en-US" dirty="0"/>
              <a:t> – </a:t>
            </a:r>
            <a:r>
              <a:rPr lang="sr-Cyrl-RS" dirty="0"/>
              <a:t>практична настава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46DB8-890E-5949-C0D0-E6F00D69A6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59252-C92B-E193-7111-2EA0817D5E88}"/>
              </a:ext>
            </a:extLst>
          </p:cNvPr>
          <p:cNvSpPr txBox="1"/>
          <p:nvPr/>
        </p:nvSpPr>
        <p:spPr>
          <a:xfrm>
            <a:off x="838199" y="1457515"/>
            <a:ext cx="10991127" cy="43704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buBlip>
                <a:blip r:embed="rId2"/>
              </a:buBlip>
              <a:defRPr sz="2400"/>
            </a:lvl1pPr>
          </a:lstStyle>
          <a:p>
            <a:r>
              <a:rPr lang="ru-RU" sz="2000" dirty="0"/>
              <a:t> Процесна архитектура пословног система. Референтни модели процеса. </a:t>
            </a:r>
          </a:p>
          <a:p>
            <a:r>
              <a:rPr lang="ru-RU" sz="2000" dirty="0"/>
              <a:t> Зрелост процеса. </a:t>
            </a:r>
          </a:p>
          <a:p>
            <a:r>
              <a:rPr lang="ru-RU" sz="2000" dirty="0"/>
              <a:t> Пројектовање анатомске структуре пословног система. Мапирање и документовање кључних процеса. </a:t>
            </a:r>
          </a:p>
          <a:p>
            <a:r>
              <a:rPr lang="ru-RU" sz="2000" dirty="0"/>
              <a:t> Дефинисање надлежности и одговорности за управљање процесима. Повезивање анатомске и организационе структуре. Регистри процеса. </a:t>
            </a:r>
          </a:p>
          <a:p>
            <a:r>
              <a:rPr lang="ru-RU" sz="2000" dirty="0"/>
              <a:t> Дефинисање циљева пословног система. Индикатори перформанси  Превођење циљева пословног система на индикаторе перформанси кључних процеса. Инструменти за мерење и праћење процеса.    Модели за мерење перформанси процеса. </a:t>
            </a:r>
          </a:p>
          <a:p>
            <a:r>
              <a:rPr lang="ru-RU" sz="2000" dirty="0"/>
              <a:t> Информатичка подршка управљању процесима. </a:t>
            </a:r>
          </a:p>
          <a:p>
            <a:r>
              <a:rPr lang="ru-RU" sz="2000" dirty="0"/>
              <a:t> Студије случаја управљања процесима.</a:t>
            </a:r>
          </a:p>
        </p:txBody>
      </p:sp>
    </p:spTree>
    <p:extLst>
      <p:ext uri="{BB962C8B-B14F-4D97-AF65-F5344CB8AC3E}">
        <p14:creationId xmlns:p14="http://schemas.microsoft.com/office/powerpoint/2010/main" val="128706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1C73E-E486-6A8A-D871-D8358B5E9D98}"/>
              </a:ext>
            </a:extLst>
          </p:cNvPr>
          <p:cNvSpPr txBox="1"/>
          <p:nvPr/>
        </p:nvSpPr>
        <p:spPr>
          <a:xfrm>
            <a:off x="838200" y="1444105"/>
            <a:ext cx="1042396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1. Практични рад на настави (до 40 поена)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Тимски рад</a:t>
            </a:r>
          </a:p>
          <a:p>
            <a:r>
              <a:rPr lang="ru-RU" sz="2000" dirty="0"/>
              <a:t>Практични део (до 60 поена)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Управљање процесима у компанији ____________________</a:t>
            </a:r>
          </a:p>
          <a:p>
            <a:endParaRPr lang="ru-RU" sz="2000" dirty="0"/>
          </a:p>
          <a:p>
            <a:r>
              <a:rPr lang="ru-RU" sz="2000" dirty="0"/>
              <a:t>ИЛИ</a:t>
            </a:r>
          </a:p>
          <a:p>
            <a:endParaRPr lang="ru-RU" sz="2000" dirty="0"/>
          </a:p>
          <a:p>
            <a:r>
              <a:rPr lang="ru-RU" sz="2000" dirty="0"/>
              <a:t>2. Полагање теорије – писани испит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Максимално 100 поена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err="1"/>
              <a:t>Скала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оцењивање</a:t>
            </a:r>
            <a:r>
              <a:rPr lang="sr-Cyrl-RS" sz="2000" dirty="0"/>
              <a:t>: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500043-14C6-260D-0339-17A0898FF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368467"/>
              </p:ext>
            </p:extLst>
          </p:nvPr>
        </p:nvGraphicFramePr>
        <p:xfrm>
          <a:off x="2785066" y="5043478"/>
          <a:ext cx="6621867" cy="762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5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r-Cyrl-RS" sz="1900" dirty="0">
                          <a:solidFill>
                            <a:schemeClr val="bg1"/>
                          </a:solidFill>
                        </a:rPr>
                        <a:t>Поени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&lt;50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51- 60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61- 70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71 - 80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81 - 90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91-100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r-Cyrl-RS" sz="1900" dirty="0">
                          <a:solidFill>
                            <a:srgbClr val="333333"/>
                          </a:solidFill>
                        </a:rPr>
                        <a:t>Оцена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5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6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7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8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9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10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1140758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r>
              <a:rPr lang="sr-Cyrl-RS" sz="2000" b="1" dirty="0">
                <a:ea typeface="Calibri" panose="020F0502020204030204" pitchFamily="34" charset="0"/>
                <a:cs typeface="Calibri" panose="020F0502020204030204" pitchFamily="34" charset="0"/>
              </a:rPr>
              <a:t>Основна</a:t>
            </a:r>
            <a:r>
              <a:rPr lang="en-GB" sz="2000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Cyrl-RS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r-Cyrl-RS" sz="2000" b="0" i="0" dirty="0">
                <a:solidFill>
                  <a:srgbClr val="000000"/>
                </a:solidFill>
                <a:effectLst/>
              </a:rPr>
              <a:t>Радовић, М., Томашевић И., Стојановић Д., Сименуновић Б.,  </a:t>
            </a:r>
            <a:r>
              <a:rPr lang="sr-Cyrl-RS" sz="2000" b="0" i="1" dirty="0">
                <a:solidFill>
                  <a:srgbClr val="000000"/>
                </a:solidFill>
                <a:effectLst/>
              </a:rPr>
              <a:t>Инжењеринг процеса</a:t>
            </a:r>
            <a:r>
              <a:rPr lang="sr-Cyrl-RS" sz="2000" b="0" i="0" dirty="0">
                <a:solidFill>
                  <a:srgbClr val="000000"/>
                </a:solidFill>
                <a:effectLst/>
              </a:rPr>
              <a:t>, ФОН, 2012. </a:t>
            </a:r>
            <a:endParaRPr lang="en-GB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sz="2000" b="1" dirty="0">
                <a:ea typeface="Calibri" panose="020F0502020204030204" pitchFamily="34" charset="0"/>
                <a:cs typeface="Calibri" panose="020F0502020204030204" pitchFamily="34" charset="0"/>
              </a:rPr>
              <a:t>Допунска</a:t>
            </a:r>
            <a:r>
              <a:rPr lang="en-GB" sz="2000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r-Latn-CS" sz="2000" b="0" i="0" dirty="0" err="1">
                <a:solidFill>
                  <a:srgbClr val="000000"/>
                </a:solidFill>
                <a:effectLst/>
              </a:rPr>
              <a:t>Dumas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M., La Rosa, M.,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Mendling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J., &amp;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Reijers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H. A.,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Fundamentals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of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business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process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management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Heidelberg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: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Springer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2018.  </a:t>
            </a:r>
          </a:p>
          <a:p>
            <a:pPr marL="342900" indent="-34290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r-Latn-CS" sz="2000" b="0" i="0" dirty="0" err="1">
                <a:solidFill>
                  <a:srgbClr val="000000"/>
                </a:solidFill>
                <a:effectLst/>
              </a:rPr>
              <a:t>Harmon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P., 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Business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process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change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: Management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Guide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for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Managers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and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Process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Professionals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4</a:t>
            </a:r>
            <a:r>
              <a:rPr lang="sr-Latn-CS" sz="2000" b="0" i="0" baseline="30000" dirty="0">
                <a:solidFill>
                  <a:srgbClr val="000000"/>
                </a:solidFill>
                <a:effectLst/>
              </a:rPr>
              <a:t>th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Edition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Morgan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Kaufman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Puiblishers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Cambridge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2019.   </a:t>
            </a:r>
          </a:p>
          <a:p>
            <a:pPr marL="342900" indent="-34290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r-Latn-CS" sz="2000" b="0" i="0" dirty="0" err="1">
                <a:solidFill>
                  <a:srgbClr val="000000"/>
                </a:solidFill>
                <a:effectLst/>
              </a:rPr>
              <a:t>Von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Brocke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J.,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Rosemann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M.: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Handbook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on Business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Process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Management I –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Introduction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,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Methods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and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Information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Systems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2</a:t>
            </a:r>
            <a:r>
              <a:rPr lang="sr-Latn-CS" sz="2000" b="0" i="0" baseline="30000" dirty="0">
                <a:solidFill>
                  <a:srgbClr val="000000"/>
                </a:solidFill>
                <a:effectLst/>
              </a:rPr>
              <a:t>nd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Edition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Springer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Berlin, 2014.  </a:t>
            </a:r>
          </a:p>
          <a:p>
            <a:pPr marL="342900" indent="-342900" algn="l" rtl="0" fontAlgn="base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r-Latn-CS" sz="2000" b="0" i="0" dirty="0" err="1">
                <a:solidFill>
                  <a:srgbClr val="000000"/>
                </a:solidFill>
                <a:effectLst/>
              </a:rPr>
              <a:t>Von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Brocke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J.,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Rosemann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M.: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Handbook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on Business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Process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Management II –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Strategic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Alignment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,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Governance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,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People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and</a:t>
            </a:r>
            <a:r>
              <a:rPr lang="sr-Latn-CS" sz="2000" b="0" i="1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1" dirty="0" err="1">
                <a:solidFill>
                  <a:srgbClr val="000000"/>
                </a:solidFill>
                <a:effectLst/>
              </a:rPr>
              <a:t>Culture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2</a:t>
            </a:r>
            <a:r>
              <a:rPr lang="sr-Latn-CS" sz="2000" b="0" i="0" baseline="30000" dirty="0">
                <a:solidFill>
                  <a:srgbClr val="000000"/>
                </a:solidFill>
                <a:effectLst/>
              </a:rPr>
              <a:t>nd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Edition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sr-Latn-CS" sz="2000" b="0" i="0" dirty="0" err="1">
                <a:solidFill>
                  <a:srgbClr val="000000"/>
                </a:solidFill>
                <a:effectLst/>
              </a:rPr>
              <a:t>Springer</a:t>
            </a:r>
            <a:r>
              <a:rPr lang="sr-Latn-CS" sz="2000" b="0" i="0" dirty="0">
                <a:solidFill>
                  <a:srgbClr val="000000"/>
                </a:solidFill>
                <a:effectLst/>
              </a:rPr>
              <a:t>, Berlin, 2014. 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sr-Latn-R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sr-Latn-CS" sz="20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5A95D-4192-5412-E51F-7E02CB01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6405-BCE2-2604-DAC5-9928B9DB0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УПРАВЉАЊЕ ПРОЦЕСИМА​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C0B3B-5F3A-4C63-044A-45607296A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индустријско и менаџмент инжењерство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49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652</Words>
  <Application>Microsoft Office PowerPoint</Application>
  <PresentationFormat>Široki ekran</PresentationFormat>
  <Paragraphs>93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 Medium</vt:lpstr>
      <vt:lpstr>Montserrat SemiBold</vt:lpstr>
      <vt:lpstr>Office Theme</vt:lpstr>
      <vt:lpstr>УПРАВЉАЊЕ ПРОЦЕСИМА​</vt:lpstr>
      <vt:lpstr>Наставници и сарадници</vt:lpstr>
      <vt:lpstr>Наставници и сарадници</vt:lpstr>
      <vt:lpstr>Циљ предмета</vt:lpstr>
      <vt:lpstr>Садржај предмета – теоријска настава</vt:lpstr>
      <vt:lpstr>Садржај предмета – практична настава</vt:lpstr>
      <vt:lpstr>Начин полагања предмета</vt:lpstr>
      <vt:lpstr>Литература</vt:lpstr>
      <vt:lpstr>УПРАВЉАЊЕ ПРОЦЕСИМА​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Dragana D. Stojanović</cp:lastModifiedBy>
  <cp:revision>85</cp:revision>
  <dcterms:created xsi:type="dcterms:W3CDTF">2022-10-16T13:21:43Z</dcterms:created>
  <dcterms:modified xsi:type="dcterms:W3CDTF">2024-11-27T12:11:42Z</dcterms:modified>
</cp:coreProperties>
</file>