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59" r:id="rId4"/>
    <p:sldId id="260" r:id="rId5"/>
    <p:sldId id="269" r:id="rId6"/>
    <p:sldId id="271" r:id="rId7"/>
    <p:sldId id="272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60"/>
            <p14:sldId id="269"/>
            <p14:sldId id="271"/>
            <p14:sldId id="272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>
        <p:scale>
          <a:sx n="66" d="100"/>
          <a:sy n="66" d="100"/>
        </p:scale>
        <p:origin x="1392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02/12/2024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ru-RU" sz="3400" b="1" dirty="0"/>
              <a:t>ИСИТ У</a:t>
            </a:r>
            <a:r>
              <a:rPr lang="sr-Latn-RS" sz="3400" b="1" dirty="0"/>
              <a:t> </a:t>
            </a:r>
            <a:r>
              <a:rPr lang="ru-RU" sz="3400" b="1" dirty="0"/>
              <a:t>МАРКЕТИНГУ И</a:t>
            </a:r>
            <a:r>
              <a:rPr lang="sr-Latn-RS" sz="3400" b="1" dirty="0"/>
              <a:t> </a:t>
            </a:r>
            <a:r>
              <a:rPr lang="ru-RU" sz="3400" b="1" dirty="0"/>
              <a:t>КОМУНИКАЦИЈАМА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dirty="0"/>
              <a:t>Катедра за маркетинг менаџмент и односе са јавношћу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/>
              <a:t>Проф. др Милица Костић-Станковић</a:t>
            </a:r>
            <a:br>
              <a:rPr lang="sr-Cyrl-CS" sz="2000" dirty="0"/>
            </a:br>
            <a:r>
              <a:rPr lang="sr-Cyrl-CS" sz="1400" dirty="0"/>
              <a:t>Е-маил: </a:t>
            </a:r>
            <a:r>
              <a:rPr lang="sr-Latn-RS" sz="1400" dirty="0"/>
              <a:t>milica.kostic-stankovic@fon.bg.ac.rs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 404</a:t>
            </a:r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Проф. др Велимир Штављанин</a:t>
            </a:r>
            <a:r>
              <a:rPr lang="sr-Cyrl-CS" sz="1400" dirty="0"/>
              <a:t>	</a:t>
            </a:r>
            <a:br>
              <a:rPr lang="sr-Cyrl-CS" sz="1400" dirty="0"/>
            </a:br>
            <a:r>
              <a:rPr lang="sr-Cyrl-CS" sz="1400" dirty="0"/>
              <a:t>Е-маил: </a:t>
            </a:r>
            <a:r>
              <a:rPr lang="sr-Latn-RS" sz="1400" dirty="0"/>
              <a:t>velimir.stavljanin@fon.bg.ac.rs 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</a:t>
            </a:r>
            <a:r>
              <a:rPr lang="sr-Latn-RS" sz="1400" dirty="0"/>
              <a:t> 108</a:t>
            </a:r>
            <a:endParaRPr lang="sr-Cyrl-R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Проф. др Огњен Пантелић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/>
              <a:t>ognjen.pantelic@fon.bg.ac.rs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</a:t>
            </a:r>
            <a:r>
              <a:rPr lang="sr-Cyrl-CS" sz="1400"/>
              <a:t>: 214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Проф. др Милан Окановић</a:t>
            </a:r>
            <a:br>
              <a:rPr lang="sr-Cyrl-CS" sz="2000" dirty="0"/>
            </a:br>
            <a:r>
              <a:rPr lang="sr-Cyrl-CS" sz="1400" dirty="0"/>
              <a:t>Е-маил: </a:t>
            </a:r>
            <a:r>
              <a:rPr lang="sr-Latn-RS" sz="1400" dirty="0"/>
              <a:t>okanovic.milan@fon.bg.ac.rs 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 109</a:t>
            </a:r>
          </a:p>
          <a:p>
            <a:pPr>
              <a:spcBef>
                <a:spcPts val="0"/>
              </a:spcBef>
              <a:buNone/>
            </a:pPr>
            <a:endParaRPr lang="sr-Cyrl-C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Исходи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20127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sr-Latn-CS" sz="2200" dirty="0"/>
              <a:t> </a:t>
            </a:r>
            <a:r>
              <a:rPr lang="ru-RU" sz="2200" dirty="0"/>
              <a:t>Дефинисање и описивање концепта и компоненти информационих система у маркетингу и комуникацијама и идентификација активности које ови системи могу да обављају</a:t>
            </a:r>
            <a:endParaRPr lang="sr-Latn-CS" sz="2200" dirty="0"/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sr-Latn-CS" sz="2200" dirty="0"/>
              <a:t> </a:t>
            </a:r>
            <a:r>
              <a:rPr lang="ru-RU" sz="2200" dirty="0"/>
              <a:t>Имплементирање и коришћење информационих система и технологија у решавању различитих проблема у маркетингу и комуникацијама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188945"/>
            <a:ext cx="1084752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sr-Latn-CS" dirty="0"/>
              <a:t> </a:t>
            </a:r>
            <a:r>
              <a:rPr lang="ru-RU" dirty="0"/>
              <a:t>Потребе маркетинга и комуникација за информацијама;  Маркетинг интелигенција; Информације и доношење одлука у маркетингу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 dirty="0"/>
              <a:t> Маркетинг информациони систем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 dirty="0"/>
              <a:t> Корпоративно планирање ресурса (ERP) и стејкхолдери у маркетингу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 dirty="0"/>
              <a:t> Понашање потрошача и маркетинг информациони системи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 dirty="0"/>
              <a:t> Маркетинг аутоматизација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 dirty="0"/>
              <a:t> Информациона подршка дигиталном маркетингу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 dirty="0"/>
              <a:t> Информациони системи у продаји. Системи електронске продаје. Системи управљања кључним купцима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 dirty="0"/>
              <a:t> Управљање односом са купцима (CRM)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 dirty="0"/>
              <a:t> Улога ERP -а у CRM -у. Концепт CRM -а: циљеви CRM -а, предности CRM -а и компоненте CRM -а. Типови CRM -а: оперативни CRM, аналитички CRM,  колаборативни CRM Подмодули CRM -а: маркетинг модул; сервисни модул; продајни модул</a:t>
            </a:r>
            <a:endParaRPr lang="sr-Cyrl-R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38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800100" lvl="1" indent="-342900">
              <a:defRPr/>
            </a:pPr>
            <a:r>
              <a:rPr lang="sr-Cyrl-RS" sz="2400" dirty="0">
                <a:cs typeface="Arial" charset="0"/>
              </a:rPr>
              <a:t>Предиспитне обавезе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sr-Cyrl-RS" sz="2400" dirty="0">
                <a:cs typeface="Arial" charset="0"/>
              </a:rPr>
              <a:t>Практичан рад: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20</a:t>
            </a:r>
            <a:endParaRPr lang="sr-Latn-CS" sz="24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RS" sz="2400" dirty="0">
                <a:cs typeface="Arial" charset="0"/>
              </a:rPr>
              <a:t>Испитне обавезе</a:t>
            </a:r>
            <a:endParaRPr lang="sr-Latn-CS" sz="2400" dirty="0">
              <a:cs typeface="Arial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r-Cyrl-RS" sz="2400" dirty="0">
                <a:cs typeface="Arial" charset="0"/>
              </a:rPr>
              <a:t>Пројектни рад</a:t>
            </a:r>
            <a:r>
              <a:rPr lang="sr-Latn-CS" sz="2400" dirty="0">
                <a:cs typeface="Arial" charset="0"/>
              </a:rPr>
              <a:t>: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50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Тема: договор са предметним наставником</a:t>
            </a:r>
            <a:endParaRPr lang="sr-Latn-CS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Тимска израда рада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Cyrl-RS" sz="2400" dirty="0">
                <a:cs typeface="Arial" charset="0"/>
              </a:rPr>
              <a:t>Тест: </a:t>
            </a:r>
            <a:r>
              <a:rPr lang="sr-Cyrl-RS" sz="2400" dirty="0">
                <a:solidFill>
                  <a:srgbClr val="FF0000"/>
                </a:solidFill>
                <a:cs typeface="Arial" charset="0"/>
              </a:rPr>
              <a:t>30</a:t>
            </a:r>
            <a:endParaRPr lang="sr-Latn-CS" sz="24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800100" lvl="1" indent="-342900">
              <a:defRPr/>
            </a:pPr>
            <a:r>
              <a:rPr lang="ru-RU" sz="2400" dirty="0">
                <a:cs typeface="Arial" charset="0"/>
              </a:rPr>
              <a:t>Обавезна:</a:t>
            </a:r>
          </a:p>
          <a:p>
            <a:pPr marL="800100" lvl="1" indent="-342900">
              <a:defRPr/>
            </a:pPr>
            <a:endParaRPr lang="ru-RU" sz="2400" dirty="0"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2400" dirty="0">
                <a:cs typeface="Arial" charset="0"/>
              </a:rPr>
              <a:t>Скрипта – ИСИТ у маркетингу и комуникацијама. ФОН. 2024.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2400" dirty="0">
                <a:cs typeface="Arial" charset="0"/>
              </a:rPr>
              <a:t>Костић-Станковић, М., Филиповић, В.,Штављанин, В. Маркетинг. ФОН, Београд. 2024.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ru-RU" sz="2400" dirty="0">
              <a:cs typeface="Arial" charset="0"/>
            </a:endParaRPr>
          </a:p>
          <a:p>
            <a:pPr lvl="1">
              <a:defRPr/>
            </a:pPr>
            <a:r>
              <a:rPr lang="ru-RU" sz="2400" dirty="0">
                <a:cs typeface="Arial" charset="0"/>
              </a:rPr>
              <a:t>Додатна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en-US" sz="2400" dirty="0"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Cyrl-RS" sz="2400">
                <a:cs typeface="Arial" charset="0"/>
              </a:rPr>
              <a:t>Материјал наставника</a:t>
            </a:r>
            <a:endParaRPr lang="en-US" sz="2400" dirty="0">
              <a:cs typeface="Arial" charset="0"/>
            </a:endParaRPr>
          </a:p>
          <a:p>
            <a:pPr lvl="1">
              <a:defRPr/>
            </a:pPr>
            <a:endParaRPr lang="ru-RU" sz="2400" dirty="0"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sr-Latn-CS" sz="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02E9F-0E17-5354-B413-ED3A6B8B8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06A0-1FAF-22BA-DF22-7DC743C86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ru-RU" sz="3400" b="1" dirty="0"/>
              <a:t>ИСИТ У</a:t>
            </a:r>
            <a:r>
              <a:rPr lang="sr-Latn-RS" sz="3400" b="1" dirty="0"/>
              <a:t> </a:t>
            </a:r>
            <a:r>
              <a:rPr lang="ru-RU" sz="3400" b="1" dirty="0"/>
              <a:t>МАРКЕТИНГУ И</a:t>
            </a:r>
            <a:r>
              <a:rPr lang="sr-Latn-RS" sz="3400" b="1" dirty="0"/>
              <a:t> </a:t>
            </a:r>
            <a:r>
              <a:rPr lang="ru-RU" sz="3400" b="1" dirty="0"/>
              <a:t>КОМУНИКАЦИЈАМА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C3A3E-0708-BB39-D191-72D9887F5A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dirty="0"/>
              <a:t>Катедра за маркетинг менаџмент и односе са јавношћу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61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DBF40-E500-0D8C-84BC-BFFB9C119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209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360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 Medium</vt:lpstr>
      <vt:lpstr>Montserrat SemiBold</vt:lpstr>
      <vt:lpstr>Office Theme</vt:lpstr>
      <vt:lpstr>PowerPoint Presentation</vt:lpstr>
      <vt:lpstr>ИСИТ У МАРКЕТИНГУ И КОМУНИКАЦИЈАМА</vt:lpstr>
      <vt:lpstr>Наставници и сарадници</vt:lpstr>
      <vt:lpstr>Исходи предмета</vt:lpstr>
      <vt:lpstr>Садржај предмета</vt:lpstr>
      <vt:lpstr>Начин полагања предмета</vt:lpstr>
      <vt:lpstr>Литература</vt:lpstr>
      <vt:lpstr>ИСИТ У МАРКЕТИНГУ И КОМУНИКАЦИЈАМА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Velimir B. Štavljanin</cp:lastModifiedBy>
  <cp:revision>83</cp:revision>
  <dcterms:created xsi:type="dcterms:W3CDTF">2022-10-16T13:21:43Z</dcterms:created>
  <dcterms:modified xsi:type="dcterms:W3CDTF">2024-12-02T06:24:44Z</dcterms:modified>
</cp:coreProperties>
</file>