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60" r:id="rId5"/>
    <p:sldId id="276" r:id="rId6"/>
    <p:sldId id="277" r:id="rId7"/>
    <p:sldId id="278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76"/>
            <p14:sldId id="277"/>
            <p14:sldId id="278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917209"/>
            <a:ext cx="10817226" cy="368300"/>
          </a:xfrm>
        </p:spPr>
        <p:txBody>
          <a:bodyPr/>
          <a:lstStyle/>
          <a:p>
            <a:br>
              <a:rPr lang="sr-Latn-RS" sz="3400" b="1" dirty="0"/>
            </a:br>
            <a:br>
              <a:rPr lang="sr-Latn-RS" sz="3400" b="1" dirty="0"/>
            </a:br>
            <a:r>
              <a:rPr lang="sr-Cyrl-RS" sz="3400" b="1" dirty="0"/>
              <a:t>ЦИРКУЛАРНА ЕКОНОМИЈА – ПРИНЦИПИ И КОНЦЕПТИ</a:t>
            </a:r>
            <a:endParaRPr lang="en-GB" sz="3400" b="1" dirty="0"/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9E7355B-2FFF-ED8E-DDF7-573EE1B93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38599" y="469900"/>
            <a:ext cx="7315201" cy="579287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Сандра Једнак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 err="1"/>
              <a:t>sandra.jednak@fon.bg.ac.rs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en-US" sz="1400" dirty="0"/>
              <a:t>216</a:t>
            </a: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Наташа Петровић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 err="1"/>
              <a:t>natasa.petrovic@fon.bg.ac.rs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sr-Latn-RS" sz="1400" dirty="0"/>
              <a:t>115</a:t>
            </a: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Бојан Илић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 err="1"/>
              <a:t>bojan.ilic@fon.bg.ac.rs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sr-Latn-RS" sz="1400" dirty="0"/>
              <a:t>408</a:t>
            </a:r>
          </a:p>
          <a:p>
            <a:pPr>
              <a:buFont typeface="Arial" pitchFamily="34" charset="0"/>
              <a:buChar char="•"/>
            </a:pPr>
            <a:r>
              <a:rPr lang="sr-Cyrl-CS" sz="2000" dirty="0" err="1"/>
              <a:t>Доц</a:t>
            </a:r>
            <a:r>
              <a:rPr lang="sr-Cyrl-CS" sz="2000" dirty="0"/>
              <a:t>. др </a:t>
            </a:r>
            <a:r>
              <a:rPr lang="sr-Cyrl-RS" sz="2000" dirty="0"/>
              <a:t>Тања Милић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 err="1"/>
              <a:t>tanja.milic@fon.bg.ac.rs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en-US" sz="1400" dirty="0"/>
              <a:t>2</a:t>
            </a:r>
            <a:r>
              <a:rPr lang="sr-Latn-RS" sz="1400" dirty="0"/>
              <a:t>01</a:t>
            </a:r>
          </a:p>
          <a:p>
            <a:pPr>
              <a:buFont typeface="Arial" pitchFamily="34" charset="0"/>
              <a:buChar char="•"/>
            </a:pPr>
            <a:r>
              <a:rPr lang="sr-Cyrl-CS" sz="2000" dirty="0" err="1"/>
              <a:t>Доц</a:t>
            </a:r>
            <a:r>
              <a:rPr lang="sr-Cyrl-CS" sz="2000" dirty="0"/>
              <a:t>. др </a:t>
            </a:r>
            <a:r>
              <a:rPr lang="sr-Cyrl-RS" sz="2000" dirty="0"/>
              <a:t>Марко Ћировић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 err="1"/>
              <a:t>marko.cirovic@fon.bg.ac.rs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sr-Latn-RS" sz="1400" dirty="0"/>
              <a:t>115</a:t>
            </a:r>
          </a:p>
          <a:p>
            <a:pPr>
              <a:buFont typeface="Arial" pitchFamily="34" charset="0"/>
              <a:buChar char="•"/>
            </a:pPr>
            <a:r>
              <a:rPr lang="sr-Cyrl-CS" sz="2000" dirty="0" err="1"/>
              <a:t>Доц</a:t>
            </a:r>
            <a:r>
              <a:rPr lang="sr-Cyrl-CS" sz="2000" dirty="0"/>
              <a:t>. др </a:t>
            </a:r>
            <a:r>
              <a:rPr lang="sr-Cyrl-RS" sz="2000" dirty="0"/>
              <a:t>Немања </a:t>
            </a:r>
            <a:r>
              <a:rPr lang="sr-Cyrl-RS" sz="2000" dirty="0" err="1"/>
              <a:t>Бацковић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 err="1"/>
              <a:t>nemanja.backovic@fon.bg.ac.rs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sr-Latn-RS" sz="1400" dirty="0"/>
              <a:t>408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Милош </a:t>
            </a:r>
            <a:r>
              <a:rPr lang="sr-Cyrl-CS" sz="2000" dirty="0" err="1"/>
              <a:t>Парежанин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 err="1"/>
              <a:t>milos.parezanin@fon.bg.ac.rs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201</a:t>
            </a:r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ru-RU" sz="2200" dirty="0"/>
              <a:t>Упознавање са концептима и принципима циркуларне економије који су потребни за разумевање предности и проблема преласка са традиционалне линеарне економије на циркуларну економију. 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ru-RU" sz="22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200" dirty="0"/>
              <a:t>Разумевање међусобних односа између различитих дисциплина релевантних за циркуларну економију, а којима се остварују економске, еколошке и пословне користи.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sr-Cyrl-RS" sz="2200" dirty="0"/>
          </a:p>
          <a:p>
            <a:pPr lvl="0">
              <a:spcBef>
                <a:spcPts val="600"/>
              </a:spcBef>
            </a:pPr>
            <a:endParaRPr lang="sr-Cyrl-R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D01DE-0426-F6DE-A17E-5EA9117F0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2FFE-FE85-7E7B-4CC8-5A5216FA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597F2-EA29-326B-6B4C-E8D7AAA60A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DF941-6F84-8152-429C-16AE413AD6D4}"/>
              </a:ext>
            </a:extLst>
          </p:cNvPr>
          <p:cNvSpPr/>
          <p:nvPr/>
        </p:nvSpPr>
        <p:spPr>
          <a:xfrm>
            <a:off x="923925" y="1390650"/>
            <a:ext cx="10201275" cy="496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Теоријска настава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Увод у теорију циркуларне економије – појам, настанак и прелазак од линеарне ка циркуларној економији.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Напуштање традиционалног приступа „произведи“, „употреби“ и „одложи“ и посматрања ресурса као неограничених улаза.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Методологије за процену еколошког утицаја производа и услуга.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Процена животног циклуса (енгл. Life Cycle Assessment - LCA).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Управљање и процена тоталног животног циклуса производа и услуга.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Инструменти циркуларне економије</a:t>
            </a:r>
            <a:r>
              <a:rPr lang="ru-RU" sz="2000"/>
              <a:t>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/>
              <a:t>4 </a:t>
            </a:r>
            <a:r>
              <a:rPr lang="ru-RU" sz="2000" dirty="0"/>
              <a:t>„R“ (repair, reuse, remanufacturing, recycling).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Концепти управљања природним ресурсима. Стратегије циркуларне економије.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Пословни модели у циркуларној економији.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lang="ru-RU" sz="2000" dirty="0"/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92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C4438-8A9C-0507-58AF-5BD1742E7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E4F5-BE40-D167-0BC4-C1DF4DEE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32396-74C5-EAB6-EB16-67DBC5894E3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7639F-67D4-4257-411B-D69BFEC6C073}"/>
              </a:ext>
            </a:extLst>
          </p:cNvPr>
          <p:cNvSpPr/>
          <p:nvPr/>
        </p:nvSpPr>
        <p:spPr>
          <a:xfrm>
            <a:off x="923925" y="1390650"/>
            <a:ext cx="10201275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Теоријска настава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Алати за анализу циркуларне економије на микро и макро нивоу.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Развој еколошки подобних производа у одрживом окружењу и дизајн производа за животну средину са дугим животним циклусом.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Основе, акције и активности управљања отпадом.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Политика циркуларне економије.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Европска унија и циркуларна економија.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Пословање предузећа и функционисање тржишта са аспекта савременог менаџмента.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Доношење пословних одлука на бази информација о трошковима.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Актуелни приступи мерењу перформанси предузећа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332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33F99-8CF0-E8DC-834F-724CB322C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55DB-A862-96C6-0AFF-057D66EC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24425-ECF3-2FD4-6CB9-042F9835D6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D1D463-7F06-1BF5-6D96-A5C3F296A616}"/>
              </a:ext>
            </a:extLst>
          </p:cNvPr>
          <p:cNvSpPr/>
          <p:nvPr/>
        </p:nvSpPr>
        <p:spPr>
          <a:xfrm>
            <a:off x="923925" y="1390650"/>
            <a:ext cx="10201275" cy="429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Практична настава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Радионице и анализе случајева из праксе и интерактивне едукативне дискусије о еколошким променама, стања животне средине.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Упознавање са методологијама и моделима упраљања еколошким променама.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Разматрање и анализа индикатора и фактора еколошких промена.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Методологије управљања новим ресурсима.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Организација и управљање новим еколошки подобним ресурсним портфолиом и његовим утицајем на животну средину.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Практични приступ моделовању еколошког утицаја употребе нових нетрадиционалних ресурса. </a:t>
            </a:r>
          </a:p>
          <a:p>
            <a:pPr marL="722313" lvl="1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000" dirty="0"/>
              <a:t>Анализа студије случаја и практични примери из области циркуларне економије.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4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sr-Cyrl-RS" sz="2400" dirty="0">
                <a:cs typeface="Arial" charset="0"/>
              </a:rPr>
              <a:t>Предиспитне обавезе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Активности у току наставе (10 поена)</a:t>
            </a:r>
            <a:r>
              <a:rPr lang="sr-Latn-RS" sz="2400" dirty="0"/>
              <a:t> </a:t>
            </a:r>
            <a:endParaRPr lang="sr-Cyrl-RS" sz="2400" dirty="0"/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/>
              <a:t>Практична настава (10 поена)</a:t>
            </a:r>
            <a:endParaRPr lang="sr-Latn-RS" sz="2400" dirty="0"/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Семинарски рад</a:t>
            </a:r>
            <a:r>
              <a:rPr lang="sr-Latn-CS" sz="2400" dirty="0">
                <a:cs typeface="Arial" charset="0"/>
              </a:rPr>
              <a:t>: </a:t>
            </a:r>
            <a:r>
              <a:rPr lang="ru-RU" sz="2400" dirty="0"/>
              <a:t>(30 поена)</a:t>
            </a:r>
            <a:r>
              <a:rPr lang="sr-Latn-RS" sz="2400" dirty="0"/>
              <a:t> </a:t>
            </a:r>
            <a:endParaRPr lang="sr-Cyrl-R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Тема: договор са предметним наставником</a:t>
            </a:r>
            <a:endParaRPr lang="sr-Latn-CS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>
                <a:cs typeface="Arial" charset="0"/>
              </a:rPr>
              <a:t>Испитне обавезе</a:t>
            </a:r>
            <a:endParaRPr lang="sr-Latn-CS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Одбрана семинарског рада и усмени део испита (</a:t>
            </a:r>
            <a:r>
              <a:rPr lang="sr-Latn-RS" sz="2400" dirty="0">
                <a:cs typeface="Arial" charset="0"/>
              </a:rPr>
              <a:t>50 poena</a:t>
            </a:r>
            <a:r>
              <a:rPr lang="sr-Cyrl-RS" sz="2400" dirty="0">
                <a:cs typeface="Arial" charset="0"/>
              </a:rPr>
              <a:t>)</a:t>
            </a:r>
            <a:endParaRPr lang="sr-Latn-CS" sz="24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628695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>
                <a:cs typeface="Arial" charset="0"/>
              </a:rPr>
              <a:t>О</a:t>
            </a:r>
            <a:r>
              <a:rPr lang="sr-Cyrl-RS" sz="2400" dirty="0" err="1">
                <a:cs typeface="Arial" charset="0"/>
              </a:rPr>
              <a:t>дабрана</a:t>
            </a:r>
            <a:r>
              <a:rPr lang="sr-Cyrl-RS" sz="2400" dirty="0">
                <a:cs typeface="Arial" charset="0"/>
              </a:rPr>
              <a:t> поглавља из</a:t>
            </a:r>
            <a:r>
              <a:rPr lang="ru-RU" sz="2400" dirty="0">
                <a:cs typeface="Arial" charset="0"/>
              </a:rPr>
              <a:t>:</a:t>
            </a:r>
          </a:p>
          <a:p>
            <a:pPr marL="800100" lvl="1" indent="-342900">
              <a:defRPr/>
            </a:pP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600" dirty="0"/>
              <a:t>Крагуљ , Д., Економија - Основи микроекономске и макроекономске анализе, Факултет организационих наука, Београд,</a:t>
            </a:r>
            <a:r>
              <a:rPr lang="sr-Latn-RS" sz="1600" dirty="0"/>
              <a:t> 202</a:t>
            </a:r>
            <a:r>
              <a:rPr lang="sr-Cyrl-RS" sz="1600" dirty="0"/>
              <a:t>4</a:t>
            </a:r>
            <a:r>
              <a:rPr lang="sr-Latn-RS" sz="1600" dirty="0"/>
              <a:t>. </a:t>
            </a:r>
            <a:endParaRPr lang="sr-Cyrl-RS" sz="16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1600" dirty="0"/>
              <a:t>Милићевић, В., Илић, Б., Економика пословања, Факултет организационих наука, Београд, 2014.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1600" dirty="0"/>
              <a:t>Петровић, Н., Управљање еколошком подобношћу производа, Задужбина Андрејевић: Београд, 2013.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600" dirty="0"/>
              <a:t>Развојни аспекти савремене пословне економије, Тематски зборник радова, Редактор проф. др Весна Милићевић, Факултет организационих наука, Београд, 2016.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 err="1"/>
              <a:t>Lacy</a:t>
            </a:r>
            <a:r>
              <a:rPr lang="sr-Latn-RS" sz="1600" dirty="0"/>
              <a:t>, P., &amp; </a:t>
            </a:r>
            <a:r>
              <a:rPr lang="sr-Latn-RS" sz="1600" dirty="0" err="1"/>
              <a:t>Rutqvist</a:t>
            </a:r>
            <a:r>
              <a:rPr lang="sr-Latn-RS" sz="1600" dirty="0"/>
              <a:t>, J.</a:t>
            </a:r>
            <a:r>
              <a:rPr lang="sr-Cyrl-RS" sz="1600" dirty="0"/>
              <a:t>, </a:t>
            </a:r>
            <a:r>
              <a:rPr lang="en-US" sz="1600" dirty="0"/>
              <a:t>Waste to wealth: The circular economy advantage</a:t>
            </a:r>
            <a:r>
              <a:rPr lang="sr-Cyrl-RS" sz="1600" dirty="0"/>
              <a:t>, </a:t>
            </a:r>
            <a:r>
              <a:rPr lang="sr-Latn-RS" sz="1600" dirty="0" err="1"/>
              <a:t>Springer</a:t>
            </a:r>
            <a:r>
              <a:rPr lang="sr-Cyrl-RS" sz="1600" dirty="0"/>
              <a:t>, 2016.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 err="1"/>
              <a:t>MacArthur</a:t>
            </a:r>
            <a:r>
              <a:rPr lang="sr-Latn-RS" sz="1600" dirty="0"/>
              <a:t>, E.</a:t>
            </a:r>
            <a:r>
              <a:rPr lang="sr-Cyrl-RS" sz="1600" dirty="0"/>
              <a:t>, </a:t>
            </a:r>
            <a:r>
              <a:rPr lang="en-US" sz="1600" dirty="0"/>
              <a:t>Towards the circular economy, economic and</a:t>
            </a:r>
            <a:r>
              <a:rPr lang="sr-Cyrl-RS" sz="1600" dirty="0"/>
              <a:t> </a:t>
            </a:r>
            <a:r>
              <a:rPr lang="en-US" sz="1600" dirty="0"/>
              <a:t>business rationale for an accelerated transition</a:t>
            </a:r>
            <a:r>
              <a:rPr lang="sr-Cyrl-RS" sz="1600" dirty="0"/>
              <a:t>, </a:t>
            </a:r>
            <a:r>
              <a:rPr lang="en-US" sz="1600" dirty="0"/>
              <a:t>Ellen MacArthur Foundation:</a:t>
            </a:r>
            <a:r>
              <a:rPr lang="sr-Cyrl-RS" sz="1600" dirty="0"/>
              <a:t> </a:t>
            </a:r>
            <a:r>
              <a:rPr lang="en-US" sz="1600" dirty="0"/>
              <a:t>Cowes, UK</a:t>
            </a:r>
            <a:r>
              <a:rPr lang="sr-Cyrl-RS" sz="1600" dirty="0"/>
              <a:t>, 2013.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600" dirty="0" err="1"/>
              <a:t>Stahel</a:t>
            </a:r>
            <a:r>
              <a:rPr lang="en-US" sz="1600" dirty="0"/>
              <a:t>, W. R</a:t>
            </a:r>
            <a:r>
              <a:rPr lang="sr-Cyrl-RS" sz="1600" dirty="0"/>
              <a:t>., </a:t>
            </a:r>
            <a:r>
              <a:rPr lang="en-US" sz="1600" dirty="0"/>
              <a:t>The circular economy: A user's guide</a:t>
            </a:r>
            <a:r>
              <a:rPr lang="sr-Cyrl-RS" sz="1600" dirty="0"/>
              <a:t>, </a:t>
            </a:r>
            <a:r>
              <a:rPr lang="sr-Latn-RS" sz="1600" dirty="0" err="1"/>
              <a:t>Routledge</a:t>
            </a:r>
            <a:r>
              <a:rPr lang="sr-Cyrl-RS" sz="1600" dirty="0"/>
              <a:t>, 2019.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it-IT" sz="1600" dirty="0"/>
              <a:t>Tonelli, M., &amp; Cristoni, N. S</a:t>
            </a:r>
            <a:r>
              <a:rPr lang="sr-Cyrl-RS" sz="1600" dirty="0"/>
              <a:t>., </a:t>
            </a:r>
            <a:r>
              <a:rPr lang="en-US" sz="1600" dirty="0"/>
              <a:t>Strategic management and the circular economy</a:t>
            </a:r>
            <a:r>
              <a:rPr lang="sr-Cyrl-RS" sz="1600" dirty="0"/>
              <a:t>, </a:t>
            </a:r>
            <a:r>
              <a:rPr lang="sr-Latn-RS" sz="1600" dirty="0" err="1"/>
              <a:t>Routledge</a:t>
            </a:r>
            <a:r>
              <a:rPr lang="sr-Cyrl-RS" sz="1600" dirty="0"/>
              <a:t>, 2019.</a:t>
            </a:r>
            <a:endParaRPr lang="en-US" sz="1600" dirty="0"/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sr-Cyrl-RS" sz="1600" dirty="0"/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sr-Latn-RS" sz="1600" dirty="0"/>
          </a:p>
          <a:p>
            <a:pPr lvl="1">
              <a:defRPr/>
            </a:pP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717</Words>
  <Application>Microsoft Office PowerPoint</Application>
  <PresentationFormat>Široki ekran</PresentationFormat>
  <Paragraphs>88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 Medium</vt:lpstr>
      <vt:lpstr>Montserrat SemiBold</vt:lpstr>
      <vt:lpstr>Wingdings 2</vt:lpstr>
      <vt:lpstr>Office Theme</vt:lpstr>
      <vt:lpstr>PowerPoint prezentacija</vt:lpstr>
      <vt:lpstr>  ЦИРКУЛАРНА ЕКОНОМИЈА – ПРИНЦИПИ И КОНЦЕПТИ</vt:lpstr>
      <vt:lpstr>Наставници и сарадници</vt:lpstr>
      <vt:lpstr>Циљ предмета</vt:lpstr>
      <vt:lpstr>Садржај предмета</vt:lpstr>
      <vt:lpstr>Садржај предмета</vt:lpstr>
      <vt:lpstr>Садржај предмета</vt:lpstr>
      <vt:lpstr>Начин полагања предмета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Miloš D. Parežanin</cp:lastModifiedBy>
  <cp:revision>85</cp:revision>
  <dcterms:created xsi:type="dcterms:W3CDTF">2022-10-16T13:21:43Z</dcterms:created>
  <dcterms:modified xsi:type="dcterms:W3CDTF">2024-11-28T19:46:54Z</dcterms:modified>
</cp:coreProperties>
</file>