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74" r:id="rId5"/>
    <p:sldId id="286" r:id="rId6"/>
    <p:sldId id="268" r:id="rId7"/>
    <p:sldId id="269" r:id="rId8"/>
    <p:sldId id="270" r:id="rId9"/>
    <p:sldId id="283" r:id="rId10"/>
    <p:sldId id="284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57"/>
            <p14:sldId id="260"/>
            <p14:sldId id="274"/>
            <p14:sldId id="286"/>
            <p14:sldId id="268"/>
            <p14:sldId id="269"/>
            <p14:sldId id="270"/>
            <p14:sldId id="283"/>
            <p14:sldId id="284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ivana.kovacevic@fon.bg.ac.rs" TargetMode="External"/><Relationship Id="rId3" Type="http://schemas.openxmlformats.org/officeDocument/2006/relationships/hyperlink" Target="mailto:Vesna.damnjanovic@fon.bg.ac.rs" TargetMode="External"/><Relationship Id="rId7" Type="http://schemas.openxmlformats.org/officeDocument/2006/relationships/hyperlink" Target="mailto:milica.kostic-stankovic@fon.bg.ac.rs" TargetMode="External"/><Relationship Id="rId2" Type="http://schemas.openxmlformats.org/officeDocument/2006/relationships/hyperlink" Target="mailto:Milica.kostic-stankovic@fon.bg.ac.r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ejana.nikolic@fon.bg.ac.rs" TargetMode="External"/><Relationship Id="rId5" Type="http://schemas.openxmlformats.org/officeDocument/2006/relationships/hyperlink" Target="mailto:Branka.novcic.korac@fon.bg.ac.rs" TargetMode="External"/><Relationship Id="rId4" Type="http://schemas.openxmlformats.org/officeDocument/2006/relationships/hyperlink" Target="mailto:slavica.cicvaric.kostic@fon.bg.ac.rs" TargetMode="External"/><Relationship Id="rId9" Type="http://schemas.openxmlformats.org/officeDocument/2006/relationships/hyperlink" Target="mailto:Nikola.petrovic@fon.bg.ac.r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67-4EF0-C96E-7583-AFC4C2F68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EEFA-740C-38A8-FFA8-818B6B073F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err="1"/>
              <a:t>Брендирање</a:t>
            </a:r>
            <a:r>
              <a:rPr lang="sr-Cyrl-RS" dirty="0"/>
              <a:t> послодавца и управљање талентима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A4429-10AB-FB36-CEB9-956E41E7E9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5468257"/>
            <a:ext cx="9144000" cy="914958"/>
          </a:xfrm>
        </p:spPr>
        <p:txBody>
          <a:bodyPr>
            <a:normAutofit/>
          </a:bodyPr>
          <a:lstStyle/>
          <a:p>
            <a:r>
              <a:rPr lang="sr-Cyrl-RS" sz="2400" dirty="0"/>
              <a:t>Катедра за маркетинг менаџмент и односе с јавношћу</a:t>
            </a:r>
          </a:p>
          <a:p>
            <a:r>
              <a:rPr lang="sr-Cyrl-RS" sz="2400" dirty="0"/>
              <a:t>Катедра за менаџмент људских ресурса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589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5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err="1"/>
              <a:t>Брендирање</a:t>
            </a:r>
            <a:r>
              <a:rPr lang="sr-Cyrl-RS" dirty="0"/>
              <a:t> послодавца и управљање талентима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7999" y="5468257"/>
            <a:ext cx="9144000" cy="914958"/>
          </a:xfrm>
        </p:spPr>
        <p:txBody>
          <a:bodyPr>
            <a:normAutofit/>
          </a:bodyPr>
          <a:lstStyle/>
          <a:p>
            <a:r>
              <a:rPr lang="sr-Cyrl-RS" sz="2400" dirty="0"/>
              <a:t>Катедра за маркетинг менаџмент и односе с јавношћу</a:t>
            </a:r>
          </a:p>
          <a:p>
            <a:r>
              <a:rPr lang="sr-Cyrl-RS" sz="2400" dirty="0"/>
              <a:t>Катедра за менаџмент људских ресурса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588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191722-33AD-3D97-8393-2AA41019A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45358"/>
              </p:ext>
            </p:extLst>
          </p:nvPr>
        </p:nvGraphicFramePr>
        <p:xfrm>
          <a:off x="379141" y="1706975"/>
          <a:ext cx="5497551" cy="40280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95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5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E-mail</a:t>
                      </a: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r>
                        <a:rPr lang="sr-Cyrl-RS" sz="1400" dirty="0" err="1">
                          <a:solidFill>
                            <a:srgbClr val="100F2D"/>
                          </a:solidFill>
                        </a:rPr>
                        <a:t>проф</a:t>
                      </a:r>
                      <a:r>
                        <a:rPr lang="en-GB" sz="1400" dirty="0">
                          <a:solidFill>
                            <a:srgbClr val="100F2D"/>
                          </a:solidFill>
                        </a:rPr>
                        <a:t>.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Милица Костић Станковић</a:t>
                      </a:r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94775"/>
                          </a:solidFill>
                          <a:hlinkClick r:id="rId2"/>
                        </a:rPr>
                        <a:t>milica.kostic-stankovic@fon.bg.ac.rs</a:t>
                      </a:r>
                      <a:endParaRPr lang="sr-Cyrl-RS" sz="1400" dirty="0">
                        <a:solidFill>
                          <a:srgbClr val="094775"/>
                        </a:solidFill>
                      </a:endParaRPr>
                    </a:p>
                    <a:p>
                      <a:endParaRPr lang="en-GB" sz="14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err="1">
                          <a:solidFill>
                            <a:srgbClr val="100F2D"/>
                          </a:solidFill>
                        </a:rPr>
                        <a:t>проф</a:t>
                      </a:r>
                      <a:r>
                        <a:rPr lang="en-GB" sz="1400" dirty="0">
                          <a:solidFill>
                            <a:srgbClr val="100F2D"/>
                          </a:solidFill>
                        </a:rPr>
                        <a:t>.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Весна Дамњановић</a:t>
                      </a:r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  <a:p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94775"/>
                          </a:solidFill>
                          <a:hlinkClick r:id="rId3"/>
                        </a:rPr>
                        <a:t>vesna.damnjanovic@fon.bg.ac.rs</a:t>
                      </a:r>
                      <a:endParaRPr lang="sr-Cyrl-RS" sz="1400" dirty="0">
                        <a:solidFill>
                          <a:srgbClr val="094775"/>
                        </a:solidFill>
                      </a:endParaRPr>
                    </a:p>
                    <a:p>
                      <a:endParaRPr lang="en-GB" sz="14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err="1">
                          <a:solidFill>
                            <a:srgbClr val="100F2D"/>
                          </a:solidFill>
                        </a:rPr>
                        <a:t>проф</a:t>
                      </a:r>
                      <a:r>
                        <a:rPr lang="en-GB" sz="1400" dirty="0">
                          <a:solidFill>
                            <a:srgbClr val="100F2D"/>
                          </a:solidFill>
                        </a:rPr>
                        <a:t>.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Славица </a:t>
                      </a:r>
                      <a:r>
                        <a:rPr lang="sr-Cyrl-RS" sz="1400" baseline="0" dirty="0" err="1">
                          <a:solidFill>
                            <a:srgbClr val="100F2D"/>
                          </a:solidFill>
                        </a:rPr>
                        <a:t>Цицварић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 Костић</a:t>
                      </a:r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  <a:p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94775"/>
                          </a:solidFill>
                          <a:hlinkClick r:id="rId4"/>
                        </a:rPr>
                        <a:t>slavica.cicvaric.kostic@fon.bg.ac.rs</a:t>
                      </a:r>
                      <a:endParaRPr lang="sr-Cyrl-RS" sz="14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err="1">
                          <a:solidFill>
                            <a:srgbClr val="100F2D"/>
                          </a:solidFill>
                        </a:rPr>
                        <a:t>проф</a:t>
                      </a:r>
                      <a:r>
                        <a:rPr lang="en-GB" sz="1400" dirty="0">
                          <a:solidFill>
                            <a:srgbClr val="100F2D"/>
                          </a:solidFill>
                        </a:rPr>
                        <a:t>.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Бранка Новчић Кораћ</a:t>
                      </a:r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  <a:p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94775"/>
                          </a:solidFill>
                          <a:hlinkClick r:id="rId5"/>
                        </a:rPr>
                        <a:t>branka.novcic.korac@fon.bg.ac.rs</a:t>
                      </a:r>
                      <a:endParaRPr lang="sr-Cyrl-RS" sz="1400" dirty="0">
                        <a:solidFill>
                          <a:srgbClr val="094775"/>
                        </a:solidFill>
                      </a:endParaRPr>
                    </a:p>
                    <a:p>
                      <a:endParaRPr lang="sr-Cyrl-RS" sz="14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3305864638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err="1">
                          <a:solidFill>
                            <a:srgbClr val="100F2D"/>
                          </a:solidFill>
                        </a:rPr>
                        <a:t>доц</a:t>
                      </a:r>
                      <a:r>
                        <a:rPr lang="en-GB" sz="1400" dirty="0">
                          <a:solidFill>
                            <a:srgbClr val="100F2D"/>
                          </a:solidFill>
                        </a:rPr>
                        <a:t>.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Дејана Николић</a:t>
                      </a:r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  <a:p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94775"/>
                          </a:solidFill>
                          <a:hlinkClick r:id="rId6"/>
                        </a:rPr>
                        <a:t>dejana.nikolic@fon.bg.ac.rs</a:t>
                      </a:r>
                      <a:endParaRPr lang="sr-Cyrl-RS" sz="14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C115490-243C-2BB3-5084-235E2C334C4B}"/>
              </a:ext>
            </a:extLst>
          </p:cNvPr>
          <p:cNvSpPr txBox="1"/>
          <p:nvPr/>
        </p:nvSpPr>
        <p:spPr>
          <a:xfrm>
            <a:off x="379142" y="1122930"/>
            <a:ext cx="5061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dirty="0"/>
              <a:t>Катедра за маркетинг менаџмент и односе с јавношћу</a:t>
            </a:r>
            <a:endParaRPr lang="en-R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F3B0B15-F53A-343C-29E3-EBDBCD976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47635"/>
              </p:ext>
            </p:extLst>
          </p:nvPr>
        </p:nvGraphicFramePr>
        <p:xfrm>
          <a:off x="6096000" y="1694332"/>
          <a:ext cx="5497551" cy="24736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95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5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E-mail</a:t>
                      </a: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r>
                        <a:rPr lang="sr-Cyrl-RS" sz="1400" dirty="0" err="1">
                          <a:solidFill>
                            <a:srgbClr val="100F2D"/>
                          </a:solidFill>
                        </a:rPr>
                        <a:t>проф</a:t>
                      </a:r>
                      <a:r>
                        <a:rPr lang="en-GB" sz="1400" dirty="0">
                          <a:solidFill>
                            <a:srgbClr val="100F2D"/>
                          </a:solidFill>
                        </a:rPr>
                        <a:t>.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Јелена Анђелковић </a:t>
                      </a:r>
                      <a:r>
                        <a:rPr lang="sr-Cyrl-RS" sz="1400" baseline="0" dirty="0" err="1">
                          <a:solidFill>
                            <a:srgbClr val="100F2D"/>
                          </a:solidFill>
                        </a:rPr>
                        <a:t>Лабровић</a:t>
                      </a:r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94775"/>
                          </a:solidFill>
                          <a:hlinkClick r:id="rId7"/>
                        </a:rPr>
                        <a:t>jelena.andjelkovic.labrovic@fon.bg.ac.rs</a:t>
                      </a:r>
                      <a:endParaRPr lang="sr-Cyrl-RS" sz="1400" dirty="0">
                        <a:solidFill>
                          <a:srgbClr val="094775"/>
                        </a:solidFill>
                      </a:endParaRPr>
                    </a:p>
                    <a:p>
                      <a:endParaRPr lang="en-GB" sz="14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err="1">
                          <a:solidFill>
                            <a:srgbClr val="100F2D"/>
                          </a:solidFill>
                        </a:rPr>
                        <a:t>проф</a:t>
                      </a:r>
                      <a:r>
                        <a:rPr lang="en-GB" sz="1400" dirty="0">
                          <a:solidFill>
                            <a:srgbClr val="100F2D"/>
                          </a:solidFill>
                        </a:rPr>
                        <a:t>.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4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400" baseline="0" dirty="0">
                          <a:solidFill>
                            <a:srgbClr val="100F2D"/>
                          </a:solidFill>
                        </a:rPr>
                        <a:t>Ивана Ковачевић</a:t>
                      </a:r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  <a:p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94775"/>
                          </a:solidFill>
                          <a:hlinkClick r:id="rId8"/>
                        </a:rPr>
                        <a:t>ivana.kovacevic</a:t>
                      </a:r>
                      <a:r>
                        <a:rPr lang="en-GB" sz="1400" dirty="0">
                          <a:solidFill>
                            <a:srgbClr val="094775"/>
                          </a:solidFill>
                          <a:hlinkClick r:id="rId8"/>
                        </a:rPr>
                        <a:t>@fon.bg.ac.rs</a:t>
                      </a:r>
                      <a:endParaRPr lang="sr-Cyrl-RS" sz="1400" dirty="0">
                        <a:solidFill>
                          <a:srgbClr val="094775"/>
                        </a:solidFill>
                      </a:endParaRPr>
                    </a:p>
                    <a:p>
                      <a:endParaRPr lang="en-GB" sz="14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rgbClr val="100F2D"/>
                          </a:solidFill>
                        </a:rPr>
                        <a:t>Никола Петровић</a:t>
                      </a:r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  <a:p>
                      <a:endParaRPr lang="en-GB" sz="14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94775"/>
                          </a:solidFill>
                          <a:hlinkClick r:id="rId9"/>
                        </a:rPr>
                        <a:t>nikola.petrovic@fon.bg.ac.rs</a:t>
                      </a:r>
                      <a:endParaRPr lang="sr-Cyrl-RS" sz="14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6FB830D-B4DD-6372-A9D0-F8664132FB3A}"/>
              </a:ext>
            </a:extLst>
          </p:cNvPr>
          <p:cNvSpPr txBox="1"/>
          <p:nvPr/>
        </p:nvSpPr>
        <p:spPr>
          <a:xfrm>
            <a:off x="6096000" y="1122929"/>
            <a:ext cx="5497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dirty="0"/>
              <a:t>Катедра за менаџмент људских ресурса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Садржај/структура предмета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Опис тема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590F167-99D9-87B7-6C4C-B5649742B079}"/>
              </a:ext>
            </a:extLst>
          </p:cNvPr>
          <p:cNvSpPr txBox="1">
            <a:spLocks/>
          </p:cNvSpPr>
          <p:nvPr/>
        </p:nvSpPr>
        <p:spPr>
          <a:xfrm>
            <a:off x="831850" y="1739976"/>
            <a:ext cx="11512551" cy="4326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Активности маркетинга и корпоративних комуникација релевантне за </a:t>
            </a:r>
            <a:r>
              <a:rPr lang="sr-R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брендирање</a:t>
            </a:r>
            <a:r>
              <a:rPr lang="sr-Latn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послодавца</a:t>
            </a:r>
          </a:p>
          <a:p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Специфичности </a:t>
            </a:r>
            <a:r>
              <a:rPr lang="sr-R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брендирања</a:t>
            </a:r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 послодавца у различитим фазама развоја компаније - младе,</a:t>
            </a:r>
            <a:r>
              <a:rPr lang="sr-Latn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sr-R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брзорастуће</a:t>
            </a:r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 компаније, зреле компаније, интернационалне компаније, изазови спајања и</a:t>
            </a:r>
            <a:r>
              <a:rPr lang="sr-Latn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аквизиције компанија</a:t>
            </a:r>
          </a:p>
          <a:p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Привлачење и управљање талентима</a:t>
            </a:r>
          </a:p>
          <a:p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Екстерне активности људских ресурса </a:t>
            </a:r>
            <a:r>
              <a:rPr lang="sr-R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брендирања</a:t>
            </a:r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 послодавца - </a:t>
            </a:r>
            <a:r>
              <a:rPr lang="sr-Cyrl-RS" sz="1400" dirty="0">
                <a:solidFill>
                  <a:srgbClr val="000000"/>
                </a:solidFill>
                <a:latin typeface="Helvetica" pitchFamily="2" charset="0"/>
              </a:rPr>
              <a:t>р</a:t>
            </a:r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епутација компаније</a:t>
            </a:r>
          </a:p>
          <a:p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Привлачење кандидата. Искуства кандидата у процесу регрутације и селекције</a:t>
            </a:r>
          </a:p>
          <a:p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Атрактивност послодавца</a:t>
            </a:r>
          </a:p>
          <a:p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Интерне активности људских ресурса </a:t>
            </a:r>
            <a:r>
              <a:rPr lang="sr-R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брендирања</a:t>
            </a:r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 послодавца - </a:t>
            </a:r>
            <a:r>
              <a:rPr lang="sr-Cyrl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и</a:t>
            </a:r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скуство и доживљај</a:t>
            </a:r>
            <a:r>
              <a:rPr lang="sr-Cyrl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запослених. Задовољство послом. Ангажовање запослених. Задржавање запослених</a:t>
            </a:r>
          </a:p>
          <a:p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Предлог вредности послодавца</a:t>
            </a:r>
          </a:p>
          <a:p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Запослени као амбасадори компаније. Увођење </a:t>
            </a:r>
            <a:r>
              <a:rPr lang="sr-R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новозапослених</a:t>
            </a:r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 у посао (</a:t>
            </a:r>
            <a:r>
              <a:rPr lang="sr-Cyrl-R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енгл</a:t>
            </a:r>
            <a:r>
              <a:rPr lang="en-GB" sz="1400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r>
              <a:rPr lang="en-GB" sz="1400" i="1" dirty="0">
                <a:solidFill>
                  <a:srgbClr val="000000"/>
                </a:solidFill>
                <a:effectLst/>
                <a:latin typeface="Helvetica" pitchFamily="2" charset="0"/>
              </a:rPr>
              <a:t>on-boarding</a:t>
            </a:r>
            <a:r>
              <a:rPr lang="en-GB" sz="1400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</a:p>
          <a:p>
            <a:r>
              <a:rPr lang="sr-RS" sz="1400" dirty="0">
                <a:solidFill>
                  <a:srgbClr val="000000"/>
                </a:solidFill>
                <a:effectLst/>
                <a:latin typeface="Helvetica" pitchFamily="2" charset="0"/>
              </a:rPr>
              <a:t>Развој каријере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4004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4F650-EE08-5006-98F7-4BFD09917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AD90B-2437-4ED5-5C0E-543995F5652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F44CB-D785-72F7-274F-2E40919A4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49" y="455285"/>
            <a:ext cx="10942140" cy="670420"/>
          </a:xfrm>
        </p:spPr>
        <p:txBody>
          <a:bodyPr/>
          <a:lstStyle/>
          <a:p>
            <a:r>
              <a:rPr lang="sr-Cyrl-RS" sz="4000" dirty="0"/>
              <a:t>Циљеви предмета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BA0E11-7ACE-A4A6-D06B-840BA730C3F5}"/>
              </a:ext>
            </a:extLst>
          </p:cNvPr>
          <p:cNvSpPr/>
          <p:nvPr/>
        </p:nvSpPr>
        <p:spPr>
          <a:xfrm>
            <a:off x="659436" y="1395928"/>
            <a:ext cx="10873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effectLst/>
                <a:ea typeface="Arial" panose="020B0604020202020204" pitchFamily="34" charset="0"/>
              </a:rPr>
              <a:t>Стицање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високо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специјализованих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академских</a:t>
            </a:r>
            <a:r>
              <a:rPr lang="ru-RU" sz="2000" dirty="0">
                <a:effectLst/>
                <a:ea typeface="Arial" panose="020B0604020202020204" pitchFamily="34" charset="0"/>
              </a:rPr>
              <a:t> и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стручних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знања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које</a:t>
            </a:r>
            <a:r>
              <a:rPr lang="ru-RU" sz="2000" dirty="0">
                <a:effectLst/>
                <a:ea typeface="Arial" panose="020B0604020202020204" pitchFamily="34" charset="0"/>
              </a:rPr>
              <a:t> се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односе</a:t>
            </a:r>
            <a:r>
              <a:rPr lang="ru-RU" sz="2000" dirty="0">
                <a:effectLst/>
                <a:ea typeface="Arial" panose="020B0604020202020204" pitchFamily="34" charset="0"/>
              </a:rPr>
              <a:t> на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теорије</a:t>
            </a:r>
            <a:r>
              <a:rPr lang="ru-RU" sz="2000" dirty="0">
                <a:effectLst/>
                <a:ea typeface="Arial" panose="020B0604020202020204" pitchFamily="34" charset="0"/>
              </a:rPr>
              <a:t> и принципе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брендирања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послодавца</a:t>
            </a:r>
            <a:r>
              <a:rPr lang="ru-RU" sz="2000" dirty="0">
                <a:effectLst/>
                <a:ea typeface="Arial" panose="020B0604020202020204" pitchFamily="34" charset="0"/>
              </a:rPr>
              <a:t> и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управљања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талентима</a:t>
            </a:r>
            <a:endParaRPr lang="ru-RU" sz="2000" dirty="0">
              <a:effectLst/>
              <a:ea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000" dirty="0">
              <a:effectLst/>
              <a:ea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effectLst/>
                <a:ea typeface="Arial" panose="020B0604020202020204" pitchFamily="34" charset="0"/>
              </a:rPr>
              <a:t>Обучити</a:t>
            </a:r>
            <a:r>
              <a:rPr lang="ru-RU" sz="2000" dirty="0">
                <a:effectLst/>
                <a:ea typeface="Arial" panose="020B0604020202020204" pitchFamily="34" charset="0"/>
              </a:rPr>
              <a:t> студенте за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критичко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разумевање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позиционирања</a:t>
            </a:r>
            <a:r>
              <a:rPr lang="ru-RU" sz="2000" dirty="0">
                <a:effectLst/>
                <a:ea typeface="Arial" panose="020B0604020202020204" pitchFamily="34" charset="0"/>
              </a:rPr>
              <a:t> и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диференцијацију</a:t>
            </a:r>
            <a:r>
              <a:rPr lang="ru-RU" sz="2000" dirty="0">
                <a:effectLst/>
                <a:ea typeface="Arial" panose="020B0604020202020204" pitchFamily="34" charset="0"/>
              </a:rPr>
              <a:t> бренда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послодавца</a:t>
            </a:r>
            <a:r>
              <a:rPr lang="ru-RU" sz="2000" dirty="0">
                <a:effectLst/>
                <a:ea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примену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програма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брендирања</a:t>
            </a:r>
            <a:r>
              <a:rPr lang="ru-RU" sz="2000" dirty="0">
                <a:effectLst/>
                <a:ea typeface="Arial" panose="020B0604020202020204" pitchFamily="34" charset="0"/>
              </a:rPr>
              <a:t> и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праћење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резултата</a:t>
            </a:r>
            <a:r>
              <a:rPr lang="ru-RU" sz="2000" dirty="0">
                <a:effectLst/>
                <a:ea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Arial" panose="020B0604020202020204" pitchFamily="34" charset="0"/>
              </a:rPr>
              <a:t>програма</a:t>
            </a:r>
            <a:endParaRPr lang="en-RS" sz="2000" dirty="0"/>
          </a:p>
        </p:txBody>
      </p:sp>
    </p:spTree>
    <p:extLst>
      <p:ext uri="{BB962C8B-B14F-4D97-AF65-F5344CB8AC3E}">
        <p14:creationId xmlns:p14="http://schemas.microsoft.com/office/powerpoint/2010/main" val="210759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Исходи предмета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z="1800" smtClean="0"/>
              <a:pPr/>
              <a:t>6</a:t>
            </a:fld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12538-217D-CA35-3635-8CD95E18B41B}"/>
              </a:ext>
            </a:extLst>
          </p:cNvPr>
          <p:cNvSpPr txBox="1"/>
          <p:nvPr/>
        </p:nvSpPr>
        <p:spPr>
          <a:xfrm>
            <a:off x="831850" y="1298794"/>
            <a:ext cx="10755086" cy="56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50"/>
              </a:lnSpc>
            </a:pPr>
            <a:r>
              <a:rPr lang="en-US" sz="2000" spc="-55" dirty="0" err="1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Студенти</a:t>
            </a:r>
            <a:r>
              <a:rPr lang="en-US" sz="2000" spc="-55" dirty="0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000" spc="-55" dirty="0" err="1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који</a:t>
            </a:r>
            <a:r>
              <a:rPr lang="en-US" sz="2000" spc="-55" dirty="0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000" spc="-55" dirty="0" err="1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успешно</a:t>
            </a:r>
            <a:r>
              <a:rPr lang="en-US" sz="2000" spc="-55" dirty="0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000" spc="-55" dirty="0" err="1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савладају</a:t>
            </a:r>
            <a:r>
              <a:rPr lang="en-US" sz="2000" spc="-55" dirty="0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000" spc="-55" dirty="0" err="1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овај</a:t>
            </a:r>
            <a:r>
              <a:rPr lang="en-US" sz="2000" spc="-55" dirty="0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000" spc="-55" dirty="0" err="1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предмет</a:t>
            </a:r>
            <a:r>
              <a:rPr lang="en-US" sz="2000" spc="-55" dirty="0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000" spc="-55" dirty="0" err="1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предмет</a:t>
            </a:r>
            <a:r>
              <a:rPr lang="en-US" sz="2000" spc="-55" dirty="0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000" spc="-55" dirty="0" err="1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биће</a:t>
            </a:r>
            <a:r>
              <a:rPr lang="en-US" sz="2000" spc="-55" dirty="0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000" spc="-55" dirty="0" err="1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оспособљени</a:t>
            </a:r>
            <a:r>
              <a:rPr lang="en-US" sz="2000" spc="-55" dirty="0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000" spc="-55" dirty="0" err="1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да</a:t>
            </a:r>
            <a:r>
              <a:rPr lang="en-US" sz="2000" spc="-55" dirty="0">
                <a:solidFill>
                  <a:srgbClr val="000000"/>
                </a:solidFill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32127DD5-1BF7-5181-2793-FD12DDB4D538}"/>
              </a:ext>
            </a:extLst>
          </p:cNvPr>
          <p:cNvGrpSpPr/>
          <p:nvPr/>
        </p:nvGrpSpPr>
        <p:grpSpPr>
          <a:xfrm>
            <a:off x="4129173" y="2208404"/>
            <a:ext cx="3960025" cy="1919431"/>
            <a:chOff x="0" y="0"/>
            <a:chExt cx="1508742" cy="63307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1467AF2-39F1-7B77-2BC7-D42503EAF674}"/>
                </a:ext>
              </a:extLst>
            </p:cNvPr>
            <p:cNvSpPr/>
            <p:nvPr/>
          </p:nvSpPr>
          <p:spPr>
            <a:xfrm>
              <a:off x="0" y="0"/>
              <a:ext cx="1508743" cy="633070"/>
            </a:xfrm>
            <a:custGeom>
              <a:avLst/>
              <a:gdLst/>
              <a:ahLst/>
              <a:cxnLst/>
              <a:rect l="l" t="t" r="r" b="b"/>
              <a:pathLst>
                <a:path w="1508743" h="633070">
                  <a:moveTo>
                    <a:pt x="68925" y="0"/>
                  </a:moveTo>
                  <a:lnTo>
                    <a:pt x="1439817" y="0"/>
                  </a:lnTo>
                  <a:cubicBezTo>
                    <a:pt x="1477884" y="0"/>
                    <a:pt x="1508743" y="30859"/>
                    <a:pt x="1508743" y="68925"/>
                  </a:cubicBezTo>
                  <a:lnTo>
                    <a:pt x="1508743" y="564145"/>
                  </a:lnTo>
                  <a:cubicBezTo>
                    <a:pt x="1508743" y="602211"/>
                    <a:pt x="1477884" y="633070"/>
                    <a:pt x="1439817" y="633070"/>
                  </a:cubicBezTo>
                  <a:lnTo>
                    <a:pt x="68925" y="633070"/>
                  </a:lnTo>
                  <a:cubicBezTo>
                    <a:pt x="50645" y="633070"/>
                    <a:pt x="33114" y="625809"/>
                    <a:pt x="20188" y="612883"/>
                  </a:cubicBezTo>
                  <a:cubicBezTo>
                    <a:pt x="7262" y="599957"/>
                    <a:pt x="0" y="582425"/>
                    <a:pt x="0" y="564145"/>
                  </a:cubicBezTo>
                  <a:lnTo>
                    <a:pt x="0" y="68925"/>
                  </a:lnTo>
                  <a:cubicBezTo>
                    <a:pt x="0" y="30859"/>
                    <a:pt x="30859" y="0"/>
                    <a:pt x="68925" y="0"/>
                  </a:cubicBezTo>
                  <a:close/>
                </a:path>
              </a:pathLst>
            </a:custGeom>
            <a:solidFill>
              <a:srgbClr val="D757A1"/>
            </a:solidFill>
          </p:spPr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C63944D4-F3F1-BBDA-7F33-E29F056076D8}"/>
                </a:ext>
              </a:extLst>
            </p:cNvPr>
            <p:cNvSpPr txBox="1"/>
            <p:nvPr/>
          </p:nvSpPr>
          <p:spPr>
            <a:xfrm>
              <a:off x="0" y="-47625"/>
              <a:ext cx="1508742" cy="68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70889ADE-48AD-1AC7-F91E-4D9DC938FC22}"/>
              </a:ext>
            </a:extLst>
          </p:cNvPr>
          <p:cNvGrpSpPr/>
          <p:nvPr/>
        </p:nvGrpSpPr>
        <p:grpSpPr>
          <a:xfrm>
            <a:off x="216061" y="2197313"/>
            <a:ext cx="3704094" cy="1975063"/>
            <a:chOff x="0" y="0"/>
            <a:chExt cx="1508742" cy="63307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0A57363-0F77-7B96-7A7C-EDA7A97881D4}"/>
                </a:ext>
              </a:extLst>
            </p:cNvPr>
            <p:cNvSpPr/>
            <p:nvPr/>
          </p:nvSpPr>
          <p:spPr>
            <a:xfrm>
              <a:off x="0" y="0"/>
              <a:ext cx="1508743" cy="633070"/>
            </a:xfrm>
            <a:custGeom>
              <a:avLst/>
              <a:gdLst/>
              <a:ahLst/>
              <a:cxnLst/>
              <a:rect l="l" t="t" r="r" b="b"/>
              <a:pathLst>
                <a:path w="1508743" h="633070">
                  <a:moveTo>
                    <a:pt x="68925" y="0"/>
                  </a:moveTo>
                  <a:lnTo>
                    <a:pt x="1439817" y="0"/>
                  </a:lnTo>
                  <a:cubicBezTo>
                    <a:pt x="1477884" y="0"/>
                    <a:pt x="1508743" y="30859"/>
                    <a:pt x="1508743" y="68925"/>
                  </a:cubicBezTo>
                  <a:lnTo>
                    <a:pt x="1508743" y="564145"/>
                  </a:lnTo>
                  <a:cubicBezTo>
                    <a:pt x="1508743" y="602211"/>
                    <a:pt x="1477884" y="633070"/>
                    <a:pt x="1439817" y="633070"/>
                  </a:cubicBezTo>
                  <a:lnTo>
                    <a:pt x="68925" y="633070"/>
                  </a:lnTo>
                  <a:cubicBezTo>
                    <a:pt x="50645" y="633070"/>
                    <a:pt x="33114" y="625809"/>
                    <a:pt x="20188" y="612883"/>
                  </a:cubicBezTo>
                  <a:cubicBezTo>
                    <a:pt x="7262" y="599957"/>
                    <a:pt x="0" y="582425"/>
                    <a:pt x="0" y="564145"/>
                  </a:cubicBezTo>
                  <a:lnTo>
                    <a:pt x="0" y="68925"/>
                  </a:lnTo>
                  <a:cubicBezTo>
                    <a:pt x="0" y="30859"/>
                    <a:pt x="30859" y="0"/>
                    <a:pt x="68925" y="0"/>
                  </a:cubicBezTo>
                  <a:close/>
                </a:path>
              </a:pathLst>
            </a:custGeom>
            <a:solidFill>
              <a:srgbClr val="014A7C"/>
            </a:solidFill>
          </p:spPr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61FB22B-E84D-9661-D22A-C5BA8EBF450B}"/>
                </a:ext>
              </a:extLst>
            </p:cNvPr>
            <p:cNvSpPr txBox="1"/>
            <p:nvPr/>
          </p:nvSpPr>
          <p:spPr>
            <a:xfrm>
              <a:off x="0" y="-47625"/>
              <a:ext cx="1508742" cy="68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9DE73D9-B82C-1513-3F16-75283895F5D3}"/>
              </a:ext>
            </a:extLst>
          </p:cNvPr>
          <p:cNvGrpSpPr/>
          <p:nvPr/>
        </p:nvGrpSpPr>
        <p:grpSpPr>
          <a:xfrm>
            <a:off x="8296755" y="2018815"/>
            <a:ext cx="5406852" cy="2102965"/>
            <a:chOff x="0" y="-47625"/>
            <a:chExt cx="1508742" cy="783058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7673F99-723C-654A-6552-58277A7B9E63}"/>
                </a:ext>
              </a:extLst>
            </p:cNvPr>
            <p:cNvSpPr/>
            <p:nvPr/>
          </p:nvSpPr>
          <p:spPr>
            <a:xfrm>
              <a:off x="0" y="0"/>
              <a:ext cx="1035356" cy="735433"/>
            </a:xfrm>
            <a:custGeom>
              <a:avLst/>
              <a:gdLst/>
              <a:ahLst/>
              <a:cxnLst/>
              <a:rect l="l" t="t" r="r" b="b"/>
              <a:pathLst>
                <a:path w="1508743" h="633070">
                  <a:moveTo>
                    <a:pt x="68925" y="0"/>
                  </a:moveTo>
                  <a:lnTo>
                    <a:pt x="1439817" y="0"/>
                  </a:lnTo>
                  <a:cubicBezTo>
                    <a:pt x="1477884" y="0"/>
                    <a:pt x="1508743" y="30859"/>
                    <a:pt x="1508743" y="68925"/>
                  </a:cubicBezTo>
                  <a:lnTo>
                    <a:pt x="1508743" y="564145"/>
                  </a:lnTo>
                  <a:cubicBezTo>
                    <a:pt x="1508743" y="602211"/>
                    <a:pt x="1477884" y="633070"/>
                    <a:pt x="1439817" y="633070"/>
                  </a:cubicBezTo>
                  <a:lnTo>
                    <a:pt x="68925" y="633070"/>
                  </a:lnTo>
                  <a:cubicBezTo>
                    <a:pt x="50645" y="633070"/>
                    <a:pt x="33114" y="625809"/>
                    <a:pt x="20188" y="612883"/>
                  </a:cubicBezTo>
                  <a:cubicBezTo>
                    <a:pt x="7262" y="599957"/>
                    <a:pt x="0" y="582425"/>
                    <a:pt x="0" y="564145"/>
                  </a:cubicBezTo>
                  <a:lnTo>
                    <a:pt x="0" y="68925"/>
                  </a:lnTo>
                  <a:cubicBezTo>
                    <a:pt x="0" y="30859"/>
                    <a:pt x="30859" y="0"/>
                    <a:pt x="68925" y="0"/>
                  </a:cubicBezTo>
                  <a:close/>
                </a:path>
              </a:pathLst>
            </a:custGeom>
            <a:solidFill>
              <a:srgbClr val="014A7C"/>
            </a:solidFill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9F9AEED-023C-3E29-2D83-EA1A70198767}"/>
                </a:ext>
              </a:extLst>
            </p:cNvPr>
            <p:cNvSpPr txBox="1"/>
            <p:nvPr/>
          </p:nvSpPr>
          <p:spPr>
            <a:xfrm>
              <a:off x="0" y="-47625"/>
              <a:ext cx="1508742" cy="68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F0F1EF78-B2C4-47F2-3F32-7043178E8553}"/>
              </a:ext>
            </a:extLst>
          </p:cNvPr>
          <p:cNvSpPr txBox="1"/>
          <p:nvPr/>
        </p:nvSpPr>
        <p:spPr>
          <a:xfrm>
            <a:off x="4129170" y="2064008"/>
            <a:ext cx="3834276" cy="2134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Развију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вреднују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програме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брендирања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послодавца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управљања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талентима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за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различите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фазе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развоја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компаније</a:t>
            </a:r>
            <a:endParaRPr lang="en-US" dirty="0">
              <a:solidFill>
                <a:srgbClr val="F6F9FF"/>
              </a:solidFill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53C40A7-2F8A-8BAB-E2DA-3EE2FF71396D}"/>
              </a:ext>
            </a:extLst>
          </p:cNvPr>
          <p:cNvGrpSpPr/>
          <p:nvPr/>
        </p:nvGrpSpPr>
        <p:grpSpPr>
          <a:xfrm>
            <a:off x="232171" y="4310339"/>
            <a:ext cx="5675800" cy="1813332"/>
            <a:chOff x="0" y="0"/>
            <a:chExt cx="2062449" cy="63307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A62FCB9-60F9-52A8-17D9-A20F67299564}"/>
                </a:ext>
              </a:extLst>
            </p:cNvPr>
            <p:cNvSpPr/>
            <p:nvPr/>
          </p:nvSpPr>
          <p:spPr>
            <a:xfrm>
              <a:off x="0" y="0"/>
              <a:ext cx="2062449" cy="633070"/>
            </a:xfrm>
            <a:custGeom>
              <a:avLst/>
              <a:gdLst/>
              <a:ahLst/>
              <a:cxnLst/>
              <a:rect l="l" t="t" r="r" b="b"/>
              <a:pathLst>
                <a:path w="2062449" h="633070">
                  <a:moveTo>
                    <a:pt x="50421" y="0"/>
                  </a:moveTo>
                  <a:lnTo>
                    <a:pt x="2012029" y="0"/>
                  </a:lnTo>
                  <a:cubicBezTo>
                    <a:pt x="2025401" y="0"/>
                    <a:pt x="2038226" y="5312"/>
                    <a:pt x="2047681" y="14768"/>
                  </a:cubicBezTo>
                  <a:cubicBezTo>
                    <a:pt x="2057137" y="24224"/>
                    <a:pt x="2062449" y="37048"/>
                    <a:pt x="2062449" y="50421"/>
                  </a:cubicBezTo>
                  <a:lnTo>
                    <a:pt x="2062449" y="582650"/>
                  </a:lnTo>
                  <a:cubicBezTo>
                    <a:pt x="2062449" y="596022"/>
                    <a:pt x="2057137" y="608847"/>
                    <a:pt x="2047681" y="618302"/>
                  </a:cubicBezTo>
                  <a:cubicBezTo>
                    <a:pt x="2038226" y="627758"/>
                    <a:pt x="2025401" y="633070"/>
                    <a:pt x="2012029" y="633070"/>
                  </a:cubicBezTo>
                  <a:lnTo>
                    <a:pt x="50421" y="633070"/>
                  </a:lnTo>
                  <a:cubicBezTo>
                    <a:pt x="37048" y="633070"/>
                    <a:pt x="24224" y="627758"/>
                    <a:pt x="14768" y="618302"/>
                  </a:cubicBezTo>
                  <a:cubicBezTo>
                    <a:pt x="5312" y="608847"/>
                    <a:pt x="0" y="596022"/>
                    <a:pt x="0" y="582650"/>
                  </a:cubicBezTo>
                  <a:lnTo>
                    <a:pt x="0" y="50421"/>
                  </a:lnTo>
                  <a:cubicBezTo>
                    <a:pt x="0" y="37048"/>
                    <a:pt x="5312" y="24224"/>
                    <a:pt x="14768" y="14768"/>
                  </a:cubicBezTo>
                  <a:cubicBezTo>
                    <a:pt x="24224" y="5312"/>
                    <a:pt x="37048" y="0"/>
                    <a:pt x="50421" y="0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BF0EBBAB-6E6C-5F1E-6704-23E9474361CF}"/>
                </a:ext>
              </a:extLst>
            </p:cNvPr>
            <p:cNvSpPr txBox="1"/>
            <p:nvPr/>
          </p:nvSpPr>
          <p:spPr>
            <a:xfrm>
              <a:off x="0" y="-47625"/>
              <a:ext cx="2062449" cy="68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D1D8F044-D2B5-F704-92F8-8D9B6EC86967}"/>
              </a:ext>
            </a:extLst>
          </p:cNvPr>
          <p:cNvGrpSpPr/>
          <p:nvPr/>
        </p:nvGrpSpPr>
        <p:grpSpPr>
          <a:xfrm>
            <a:off x="5898763" y="4120731"/>
            <a:ext cx="6108380" cy="1979148"/>
            <a:chOff x="0" y="-47625"/>
            <a:chExt cx="2062449" cy="68069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C691522-5F8B-5C58-6549-D46B932573BD}"/>
                </a:ext>
              </a:extLst>
            </p:cNvPr>
            <p:cNvSpPr/>
            <p:nvPr/>
          </p:nvSpPr>
          <p:spPr>
            <a:xfrm>
              <a:off x="92270" y="0"/>
              <a:ext cx="1970179" cy="633070"/>
            </a:xfrm>
            <a:custGeom>
              <a:avLst/>
              <a:gdLst/>
              <a:ahLst/>
              <a:cxnLst/>
              <a:rect l="l" t="t" r="r" b="b"/>
              <a:pathLst>
                <a:path w="2062449" h="633070">
                  <a:moveTo>
                    <a:pt x="50421" y="0"/>
                  </a:moveTo>
                  <a:lnTo>
                    <a:pt x="2012029" y="0"/>
                  </a:lnTo>
                  <a:cubicBezTo>
                    <a:pt x="2025401" y="0"/>
                    <a:pt x="2038226" y="5312"/>
                    <a:pt x="2047681" y="14768"/>
                  </a:cubicBezTo>
                  <a:cubicBezTo>
                    <a:pt x="2057137" y="24224"/>
                    <a:pt x="2062449" y="37048"/>
                    <a:pt x="2062449" y="50421"/>
                  </a:cubicBezTo>
                  <a:lnTo>
                    <a:pt x="2062449" y="582650"/>
                  </a:lnTo>
                  <a:cubicBezTo>
                    <a:pt x="2062449" y="596022"/>
                    <a:pt x="2057137" y="608847"/>
                    <a:pt x="2047681" y="618302"/>
                  </a:cubicBezTo>
                  <a:cubicBezTo>
                    <a:pt x="2038226" y="627758"/>
                    <a:pt x="2025401" y="633070"/>
                    <a:pt x="2012029" y="633070"/>
                  </a:cubicBezTo>
                  <a:lnTo>
                    <a:pt x="50421" y="633070"/>
                  </a:lnTo>
                  <a:cubicBezTo>
                    <a:pt x="37048" y="633070"/>
                    <a:pt x="24224" y="627758"/>
                    <a:pt x="14768" y="618302"/>
                  </a:cubicBezTo>
                  <a:cubicBezTo>
                    <a:pt x="5312" y="608847"/>
                    <a:pt x="0" y="596022"/>
                    <a:pt x="0" y="582650"/>
                  </a:cubicBezTo>
                  <a:lnTo>
                    <a:pt x="0" y="50421"/>
                  </a:lnTo>
                  <a:cubicBezTo>
                    <a:pt x="0" y="37048"/>
                    <a:pt x="5312" y="24224"/>
                    <a:pt x="14768" y="14768"/>
                  </a:cubicBezTo>
                  <a:cubicBezTo>
                    <a:pt x="24224" y="5312"/>
                    <a:pt x="37048" y="0"/>
                    <a:pt x="50421" y="0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08B16EFF-D101-9BFE-E122-FBBB8DEB29E1}"/>
                </a:ext>
              </a:extLst>
            </p:cNvPr>
            <p:cNvSpPr txBox="1"/>
            <p:nvPr/>
          </p:nvSpPr>
          <p:spPr>
            <a:xfrm>
              <a:off x="0" y="-47625"/>
              <a:ext cx="2062449" cy="68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1" name="TextBox 23">
            <a:extLst>
              <a:ext uri="{FF2B5EF4-FFF2-40B4-BE49-F238E27FC236}">
                <a16:creationId xmlns:a16="http://schemas.microsoft.com/office/drawing/2014/main" id="{42EBFC85-B174-56DF-FA16-CB58B7FD84CF}"/>
              </a:ext>
            </a:extLst>
          </p:cNvPr>
          <p:cNvSpPr txBox="1"/>
          <p:nvPr/>
        </p:nvSpPr>
        <p:spPr>
          <a:xfrm>
            <a:off x="81368" y="2354735"/>
            <a:ext cx="4068446" cy="1717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Анализирају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примене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концепте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брендирања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послодавца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управљања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талентима</a:t>
            </a:r>
            <a:endParaRPr lang="en-US" dirty="0">
              <a:solidFill>
                <a:srgbClr val="F6F9FF"/>
              </a:solidFill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AF35E4FA-B7D6-F1DB-BE5D-6D6DC83F7473}"/>
              </a:ext>
            </a:extLst>
          </p:cNvPr>
          <p:cNvSpPr txBox="1"/>
          <p:nvPr/>
        </p:nvSpPr>
        <p:spPr>
          <a:xfrm>
            <a:off x="8171000" y="2260107"/>
            <a:ext cx="3836142" cy="1692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Планирају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креирају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активности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брендирања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послодавца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за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кључне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активности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људских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ресурса</a:t>
            </a:r>
            <a:endParaRPr lang="en-US" dirty="0">
              <a:solidFill>
                <a:srgbClr val="F6F9FF"/>
              </a:solidFill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67BA4848-5A26-B716-EA40-FF5C5AC4E0A1}"/>
              </a:ext>
            </a:extLst>
          </p:cNvPr>
          <p:cNvSpPr txBox="1"/>
          <p:nvPr/>
        </p:nvSpPr>
        <p:spPr>
          <a:xfrm>
            <a:off x="168483" y="4301326"/>
            <a:ext cx="5762579" cy="1692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Критички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разматрају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процењују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интегришу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активности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брендирања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људских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ресурса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којима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се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позиционира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диференцира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послодавац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према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талентима</a:t>
            </a:r>
            <a:endParaRPr lang="en-US" dirty="0">
              <a:solidFill>
                <a:srgbClr val="F6F9FF"/>
              </a:solidFill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id="{97621477-4BF6-7AB0-D37F-1AC241FD03F3}"/>
              </a:ext>
            </a:extLst>
          </p:cNvPr>
          <p:cNvSpPr txBox="1"/>
          <p:nvPr/>
        </p:nvSpPr>
        <p:spPr>
          <a:xfrm>
            <a:off x="5971659" y="4301326"/>
            <a:ext cx="6108380" cy="1692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Планирају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реализују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предлог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вредности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послодавца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примене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вештине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потребне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за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развој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одржавање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вредности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бренда</a:t>
            </a:r>
            <a:r>
              <a:rPr lang="en-US" dirty="0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dirty="0" err="1">
                <a:solidFill>
                  <a:srgbClr val="F6F9FF"/>
                </a:solidFill>
                <a:ea typeface="Glacial Indifference"/>
                <a:cs typeface="Glacial Indifference"/>
                <a:sym typeface="Glacial Indifference"/>
              </a:rPr>
              <a:t>послодавца</a:t>
            </a:r>
            <a:endParaRPr lang="en-US" dirty="0">
              <a:solidFill>
                <a:srgbClr val="F6F9FF"/>
              </a:solidFill>
              <a:ea typeface="Glacial Indifference"/>
              <a:cs typeface="Glacial Indifference"/>
              <a:sym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97549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455285"/>
            <a:ext cx="10942140" cy="670420"/>
          </a:xfrm>
        </p:spPr>
        <p:txBody>
          <a:bodyPr/>
          <a:lstStyle/>
          <a:p>
            <a:r>
              <a:rPr lang="sr-Cyrl-RS" sz="4000" dirty="0" err="1"/>
              <a:t>Н</a:t>
            </a:r>
            <a:r>
              <a:rPr lang="ru-RU" sz="4000" dirty="0" err="1"/>
              <a:t>ачин</a:t>
            </a:r>
            <a:r>
              <a:rPr lang="ru-RU" sz="4000" dirty="0"/>
              <a:t> полагања испита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659436" y="1395928"/>
            <a:ext cx="10873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/>
              <a:t>Испит се састоји из: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предиспитних обавеза које укључују израду пројектног рада у тимовима, током извођења наставе 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теоријског дела који се полаже путем теста у испитном року</a:t>
            </a:r>
          </a:p>
        </p:txBody>
      </p:sp>
      <p:grpSp>
        <p:nvGrpSpPr>
          <p:cNvPr id="23" name="Group 6">
            <a:extLst>
              <a:ext uri="{FF2B5EF4-FFF2-40B4-BE49-F238E27FC236}">
                <a16:creationId xmlns:a16="http://schemas.microsoft.com/office/drawing/2014/main" id="{AB157A79-C2E9-A82D-7DF6-F43D6F283A9D}"/>
              </a:ext>
            </a:extLst>
          </p:cNvPr>
          <p:cNvGrpSpPr/>
          <p:nvPr/>
        </p:nvGrpSpPr>
        <p:grpSpPr>
          <a:xfrm>
            <a:off x="1926347" y="2883938"/>
            <a:ext cx="2754141" cy="2819438"/>
            <a:chOff x="0" y="0"/>
            <a:chExt cx="1921195" cy="2091778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E33F1E5-525F-2A1D-DCD7-05932A61CD90}"/>
                </a:ext>
              </a:extLst>
            </p:cNvPr>
            <p:cNvSpPr/>
            <p:nvPr/>
          </p:nvSpPr>
          <p:spPr>
            <a:xfrm>
              <a:off x="0" y="0"/>
              <a:ext cx="1921195" cy="2091778"/>
            </a:xfrm>
            <a:custGeom>
              <a:avLst/>
              <a:gdLst/>
              <a:ahLst/>
              <a:cxnLst/>
              <a:rect l="l" t="t" r="r" b="b"/>
              <a:pathLst>
                <a:path w="1921195" h="2091778">
                  <a:moveTo>
                    <a:pt x="0" y="0"/>
                  </a:moveTo>
                  <a:lnTo>
                    <a:pt x="1921195" y="0"/>
                  </a:lnTo>
                  <a:lnTo>
                    <a:pt x="1921195" y="2091778"/>
                  </a:lnTo>
                  <a:lnTo>
                    <a:pt x="0" y="2091778"/>
                  </a:lnTo>
                  <a:close/>
                </a:path>
              </a:pathLst>
            </a:custGeom>
            <a:solidFill>
              <a:srgbClr val="014A7C"/>
            </a:solidFill>
          </p:spPr>
        </p:sp>
      </p:grpSp>
      <p:sp>
        <p:nvSpPr>
          <p:cNvPr id="25" name="Freeform 7">
            <a:extLst>
              <a:ext uri="{FF2B5EF4-FFF2-40B4-BE49-F238E27FC236}">
                <a16:creationId xmlns:a16="http://schemas.microsoft.com/office/drawing/2014/main" id="{C27B7871-3F9A-A674-884D-69CB86493FD3}"/>
              </a:ext>
            </a:extLst>
          </p:cNvPr>
          <p:cNvSpPr/>
          <p:nvPr/>
        </p:nvSpPr>
        <p:spPr>
          <a:xfrm>
            <a:off x="6096000" y="2883938"/>
            <a:ext cx="2754141" cy="2819438"/>
          </a:xfrm>
          <a:custGeom>
            <a:avLst/>
            <a:gdLst/>
            <a:ahLst/>
            <a:cxnLst/>
            <a:rect l="l" t="t" r="r" b="b"/>
            <a:pathLst>
              <a:path w="1921195" h="2091778">
                <a:moveTo>
                  <a:pt x="0" y="0"/>
                </a:moveTo>
                <a:lnTo>
                  <a:pt x="1921195" y="0"/>
                </a:lnTo>
                <a:lnTo>
                  <a:pt x="1921195" y="2091778"/>
                </a:lnTo>
                <a:lnTo>
                  <a:pt x="0" y="2091778"/>
                </a:lnTo>
                <a:close/>
              </a:path>
            </a:pathLst>
          </a:custGeom>
          <a:solidFill>
            <a:srgbClr val="014A7C"/>
          </a:solidFill>
        </p:spPr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300D8BD0-F6E9-08DF-BA8C-C66B009FF02E}"/>
              </a:ext>
            </a:extLst>
          </p:cNvPr>
          <p:cNvSpPr/>
          <p:nvPr/>
        </p:nvSpPr>
        <p:spPr>
          <a:xfrm>
            <a:off x="1765664" y="5253924"/>
            <a:ext cx="822553" cy="722497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C000"/>
          </a:solidFill>
        </p:spPr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2D785949-2C75-2CAC-B261-0839385F3709}"/>
              </a:ext>
            </a:extLst>
          </p:cNvPr>
          <p:cNvSpPr txBox="1"/>
          <p:nvPr/>
        </p:nvSpPr>
        <p:spPr>
          <a:xfrm>
            <a:off x="1662590" y="5346502"/>
            <a:ext cx="1028700" cy="60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</a:pPr>
            <a:r>
              <a:rPr lang="en-US" sz="3999" b="1" dirty="0">
                <a:solidFill>
                  <a:srgbClr val="F6F9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01</a:t>
            </a: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DE1DCB6B-F37F-DC60-5CC7-F310D8ED5786}"/>
              </a:ext>
            </a:extLst>
          </p:cNvPr>
          <p:cNvSpPr/>
          <p:nvPr/>
        </p:nvSpPr>
        <p:spPr>
          <a:xfrm>
            <a:off x="5885630" y="5253924"/>
            <a:ext cx="822553" cy="722497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C000"/>
          </a:solidFill>
        </p:spPr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BDA3037-A486-0A5C-B2E3-915A8E98469D}"/>
              </a:ext>
            </a:extLst>
          </p:cNvPr>
          <p:cNvSpPr txBox="1"/>
          <p:nvPr/>
        </p:nvSpPr>
        <p:spPr>
          <a:xfrm>
            <a:off x="5782556" y="5346502"/>
            <a:ext cx="1028700" cy="60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</a:pPr>
            <a:r>
              <a:rPr lang="en-US" sz="3999" b="1" dirty="0">
                <a:solidFill>
                  <a:srgbClr val="F6F9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</a:t>
            </a:r>
            <a:r>
              <a:rPr lang="sr-Cyrl-RS" sz="3999" b="1" dirty="0">
                <a:solidFill>
                  <a:srgbClr val="F6F9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</a:t>
            </a:r>
            <a:endParaRPr lang="en-US" sz="3999" b="1" dirty="0">
              <a:solidFill>
                <a:srgbClr val="F6F9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6AFF8352-C8A5-9C52-37E2-79CF73EA1B7E}"/>
              </a:ext>
            </a:extLst>
          </p:cNvPr>
          <p:cNvSpPr txBox="1"/>
          <p:nvPr/>
        </p:nvSpPr>
        <p:spPr>
          <a:xfrm>
            <a:off x="1926347" y="3407089"/>
            <a:ext cx="27541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r-Cyrl-RS" sz="2000" dirty="0">
                <a:solidFill>
                  <a:srgbClr val="F6F9FF"/>
                </a:solidFill>
                <a:ea typeface="Blinker"/>
                <a:cs typeface="Blinker"/>
                <a:sym typeface="Blinker"/>
              </a:rPr>
              <a:t>Израда пројектног рада</a:t>
            </a:r>
            <a:endParaRPr lang="en-US" sz="2000" dirty="0">
              <a:solidFill>
                <a:srgbClr val="F6F9FF"/>
              </a:solidFill>
              <a:ea typeface="Blinker"/>
              <a:cs typeface="Blinker"/>
              <a:sym typeface="Blinker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E13C84F4-8B96-C609-12F2-21291D47E982}"/>
              </a:ext>
            </a:extLst>
          </p:cNvPr>
          <p:cNvSpPr txBox="1"/>
          <p:nvPr/>
        </p:nvSpPr>
        <p:spPr>
          <a:xfrm>
            <a:off x="6095999" y="3450260"/>
            <a:ext cx="275414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r-Cyrl-RS" sz="2000" dirty="0">
                <a:solidFill>
                  <a:srgbClr val="F6F9FF"/>
                </a:solidFill>
                <a:ea typeface="Blinker"/>
                <a:cs typeface="Blinker"/>
                <a:sym typeface="Blinker"/>
              </a:rPr>
              <a:t>Усмени испит</a:t>
            </a:r>
            <a:endParaRPr lang="en-US" sz="2000" dirty="0">
              <a:solidFill>
                <a:srgbClr val="F6F9FF"/>
              </a:solidFill>
              <a:ea typeface="Blinker"/>
              <a:cs typeface="Blinker"/>
              <a:sym typeface="Blinker"/>
            </a:endParaRP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E7A804BE-7F70-FC1C-F1E0-0B4A1FA0BC48}"/>
              </a:ext>
            </a:extLst>
          </p:cNvPr>
          <p:cNvSpPr txBox="1"/>
          <p:nvPr/>
        </p:nvSpPr>
        <p:spPr>
          <a:xfrm>
            <a:off x="2532582" y="3825161"/>
            <a:ext cx="1541670" cy="1037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2"/>
              </a:lnSpc>
            </a:pPr>
            <a:r>
              <a:rPr lang="en-US" sz="2400" b="1" dirty="0">
                <a:solidFill>
                  <a:srgbClr val="E44D99"/>
                </a:solidFill>
                <a:ea typeface="Blinker Bold"/>
                <a:cs typeface="Blinker Bold"/>
                <a:sym typeface="Blinker Bold"/>
              </a:rPr>
              <a:t>50%</a:t>
            </a: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DDA4642A-D28D-7B6F-AF74-A4C89B78037D}"/>
              </a:ext>
            </a:extLst>
          </p:cNvPr>
          <p:cNvSpPr txBox="1"/>
          <p:nvPr/>
        </p:nvSpPr>
        <p:spPr>
          <a:xfrm>
            <a:off x="6702234" y="3835156"/>
            <a:ext cx="1541670" cy="1037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2"/>
              </a:lnSpc>
            </a:pPr>
            <a:r>
              <a:rPr lang="en-US" sz="2400" b="1" dirty="0">
                <a:solidFill>
                  <a:srgbClr val="E44D99"/>
                </a:solidFill>
                <a:ea typeface="Blinker Bold"/>
                <a:cs typeface="Blinker Bold"/>
                <a:sym typeface="Blinker Bold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469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163020"/>
            <a:ext cx="10942140" cy="670420"/>
          </a:xfrm>
        </p:spPr>
        <p:txBody>
          <a:bodyPr/>
          <a:lstStyle/>
          <a:p>
            <a:r>
              <a:rPr lang="sr-Cyrl-RS" sz="4000" dirty="0"/>
              <a:t>Литература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1849" y="1214375"/>
            <a:ext cx="105895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/>
              <a:t>Основну литературу чине књиге:</a:t>
            </a:r>
          </a:p>
          <a:p>
            <a:endParaRPr lang="sr-Cyrl-RS" sz="2000" dirty="0"/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sr-Cyrl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Костић-Станковић, М., Филиповић, В. &amp; </a:t>
            </a:r>
            <a:r>
              <a:rPr lang="sr-Cyrl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Властелица</a:t>
            </a:r>
            <a:r>
              <a:rPr lang="sr-Cyrl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(2020). Односи с јавношћу. Београд: ФОН</a:t>
            </a:r>
            <a:endParaRPr lang="en-R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2000" b="1" i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део</a:t>
            </a:r>
            <a:r>
              <a:rPr lang="ru-RU" sz="20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ru-RU" sz="2000" b="1" i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поглавља</a:t>
            </a:r>
            <a:r>
              <a:rPr lang="ru-RU" sz="20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2.1. и 2.2</a:t>
            </a:r>
            <a:endParaRPr lang="en-US" sz="2000" b="1" i="1" dirty="0">
              <a:solidFill>
                <a:srgbClr val="FFC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endParaRPr lang="en-RS" sz="2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sr-Cyrl-R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Цицварић</a:t>
            </a:r>
            <a:r>
              <a:rPr lang="sr-Cyrl-R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Костић, С. &amp; </a:t>
            </a:r>
            <a:r>
              <a:rPr lang="sr-Cyrl-R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Штављанин</a:t>
            </a:r>
            <a:r>
              <a:rPr lang="sr-Cyrl-R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В. (2020). Бренд менаџмент – креирање препознатљиве вредности. Београд: ФОН </a:t>
            </a:r>
            <a:endParaRPr lang="en-R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sr-Cyrl-RS" sz="20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део 1</a:t>
            </a:r>
            <a:endParaRPr lang="en-US" sz="2000" b="1" i="1" dirty="0">
              <a:solidFill>
                <a:srgbClr val="FFC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endParaRPr lang="en-RS" sz="20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sr-Cyrl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Милосављевић, Г. &amp; Анђелковић </a:t>
            </a:r>
            <a:r>
              <a:rPr lang="sr-Cyrl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Лабровић</a:t>
            </a:r>
            <a:r>
              <a:rPr lang="sr-Cyrl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Cyrl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(2021). Тренинг и развој запослених. Београд: ФОН </a:t>
            </a:r>
            <a:endParaRPr lang="en-R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sr-Cyrl-RS" sz="20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sr-Cyrl-RS" sz="20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ео 2 и део 6</a:t>
            </a:r>
            <a:endParaRPr lang="en-R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163020"/>
            <a:ext cx="10942140" cy="670420"/>
          </a:xfrm>
        </p:spPr>
        <p:txBody>
          <a:bodyPr/>
          <a:lstStyle/>
          <a:p>
            <a:r>
              <a:rPr lang="sr-Cyrl-RS" sz="4000" dirty="0"/>
              <a:t>Контакт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1849" y="1188196"/>
            <a:ext cx="10589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/>
              <a:t>За сва питања стојимо вам на располагању на </a:t>
            </a:r>
            <a:r>
              <a:rPr lang="sr-Latn-RS" sz="2400" i="1" dirty="0" err="1"/>
              <a:t>Teams</a:t>
            </a:r>
            <a:r>
              <a:rPr lang="sr-Latn-RS" sz="2400" dirty="0"/>
              <a:t>-</a:t>
            </a:r>
            <a:r>
              <a:rPr lang="sr-Cyrl-RS" sz="2400" dirty="0"/>
              <a:t>у</a:t>
            </a:r>
            <a:r>
              <a:rPr lang="sr-Latn-RS" sz="2400" dirty="0"/>
              <a:t>, </a:t>
            </a:r>
            <a:r>
              <a:rPr lang="sr-Cyrl-RS" sz="2400" dirty="0"/>
              <a:t>путем </a:t>
            </a:r>
            <a:r>
              <a:rPr lang="sr-Cyrl-RS" sz="2400" dirty="0" err="1"/>
              <a:t>мејла</a:t>
            </a:r>
            <a:r>
              <a:rPr lang="sr-Cyrl-RS" sz="2400" dirty="0"/>
              <a:t> или лично</a:t>
            </a:r>
            <a:r>
              <a:rPr lang="en-GB" sz="2400" dirty="0"/>
              <a:t>.</a:t>
            </a:r>
            <a:endParaRPr lang="sr-Cyrl-RS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93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571</Words>
  <Application>Microsoft Macintosh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Blinker</vt:lpstr>
      <vt:lpstr>Blinker Bold</vt:lpstr>
      <vt:lpstr>Calibri</vt:lpstr>
      <vt:lpstr>Glacial Indifference</vt:lpstr>
      <vt:lpstr>Glacial Indifference Bold</vt:lpstr>
      <vt:lpstr>Helvetica</vt:lpstr>
      <vt:lpstr>Montserrat Medium</vt:lpstr>
      <vt:lpstr>Montserrat SemiBold</vt:lpstr>
      <vt:lpstr>Symbol</vt:lpstr>
      <vt:lpstr>Office Theme</vt:lpstr>
      <vt:lpstr>PowerPoint Presentation</vt:lpstr>
      <vt:lpstr>Брендирање послодавца и управљање талентима </vt:lpstr>
      <vt:lpstr>НАСТАВНИЦИ И САРАДНИЦИ</vt:lpstr>
      <vt:lpstr>Садржај/структура предмета</vt:lpstr>
      <vt:lpstr>Циљеви предмета</vt:lpstr>
      <vt:lpstr>Исходи предмета</vt:lpstr>
      <vt:lpstr>Начин полагања испита</vt:lpstr>
      <vt:lpstr>Литература</vt:lpstr>
      <vt:lpstr>Контакт</vt:lpstr>
      <vt:lpstr>Брендирање послодавца и управљање талентима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Slavica M. Cicvarić Kostić</cp:lastModifiedBy>
  <cp:revision>101</cp:revision>
  <dcterms:created xsi:type="dcterms:W3CDTF">2022-10-16T13:21:43Z</dcterms:created>
  <dcterms:modified xsi:type="dcterms:W3CDTF">2024-11-29T14:57:13Z</dcterms:modified>
</cp:coreProperties>
</file>