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73" r:id="rId5"/>
    <p:sldId id="285" r:id="rId6"/>
    <p:sldId id="274" r:id="rId7"/>
    <p:sldId id="268" r:id="rId8"/>
    <p:sldId id="269" r:id="rId9"/>
    <p:sldId id="270" r:id="rId10"/>
    <p:sldId id="283" r:id="rId11"/>
    <p:sldId id="284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57"/>
            <p14:sldId id="260"/>
            <p14:sldId id="273"/>
            <p14:sldId id="285"/>
            <p14:sldId id="274"/>
            <p14:sldId id="268"/>
            <p14:sldId id="269"/>
            <p14:sldId id="270"/>
            <p14:sldId id="283"/>
            <p14:sldId id="284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F2D"/>
    <a:srgbClr val="E44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3F71-11E1-BB37-512E-BDA3CD8AC141}" v="2" dt="2023-08-10T11:05:16.927"/>
    <p1510:client id="{BF427031-3725-18FD-19B8-FA9A30CD2FDC}" v="1" dt="2023-07-10T10:48:33.995"/>
    <p1510:client id="{E09CD593-660C-4072-90B1-A58527D6EB18}" v="28" dt="2023-08-10T10:52:0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ragana.makajic-nikolic@fon.bg.ac.rs" TargetMode="External"/><Relationship Id="rId2" Type="http://schemas.openxmlformats.org/officeDocument/2006/relationships/hyperlink" Target="mailto:milan.martic@fon.bg.ac.r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marija.kuzmanovic@fon.bg.ac.r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163020"/>
            <a:ext cx="10942140" cy="670420"/>
          </a:xfrm>
        </p:spPr>
        <p:txBody>
          <a:bodyPr/>
          <a:lstStyle/>
          <a:p>
            <a:r>
              <a:rPr lang="sr-Cyrl-RS" sz="4000" dirty="0"/>
              <a:t>Контакт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1849" y="1188196"/>
            <a:ext cx="10589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/>
              <a:t>За сва питања стојимо вам на располагању на </a:t>
            </a:r>
            <a:r>
              <a:rPr lang="sr-Latn-RS" sz="2400" i="1" dirty="0" err="1"/>
              <a:t>Teams</a:t>
            </a:r>
            <a:r>
              <a:rPr lang="sr-Latn-RS" sz="2400" dirty="0"/>
              <a:t>-</a:t>
            </a:r>
            <a:r>
              <a:rPr lang="sr-Cyrl-RS" sz="2400" dirty="0"/>
              <a:t>у</a:t>
            </a:r>
            <a:r>
              <a:rPr lang="sr-Latn-RS" sz="2400" dirty="0"/>
              <a:t>, </a:t>
            </a:r>
            <a:r>
              <a:rPr lang="sr-Cyrl-RS" sz="2400" dirty="0"/>
              <a:t>путем </a:t>
            </a:r>
            <a:r>
              <a:rPr lang="sr-Cyrl-RS" sz="2400" dirty="0" err="1"/>
              <a:t>мејла</a:t>
            </a:r>
            <a:r>
              <a:rPr lang="sr-Cyrl-RS" sz="2400" dirty="0"/>
              <a:t> или лично</a:t>
            </a:r>
            <a:r>
              <a:rPr lang="en-GB" sz="2400" dirty="0"/>
              <a:t>.</a:t>
            </a:r>
            <a:endParaRPr lang="sr-Cyrl-RS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93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509406" cy="639619"/>
          </a:xfrm>
        </p:spPr>
        <p:txBody>
          <a:bodyPr/>
          <a:lstStyle/>
          <a:p>
            <a:r>
              <a:rPr lang="ru-RU" dirty="0"/>
              <a:t>Аналитика у маркетингу и комуникацијама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7999" y="5468257"/>
            <a:ext cx="9144000" cy="91495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Изборни предмет у </a:t>
            </a:r>
            <a:r>
              <a:rPr lang="sr-Cyrl-RS" dirty="0"/>
              <a:t>корпи Г2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9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5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509406" cy="639619"/>
          </a:xfrm>
        </p:spPr>
        <p:txBody>
          <a:bodyPr/>
          <a:lstStyle/>
          <a:p>
            <a:r>
              <a:rPr lang="ru-RU" dirty="0"/>
              <a:t>Аналитика у маркетингу и комуникацијама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7999" y="5468257"/>
            <a:ext cx="9144000" cy="91495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Изборни предмет у </a:t>
            </a:r>
            <a:r>
              <a:rPr lang="sr-Cyrl-RS" dirty="0"/>
              <a:t>корпи Г2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Аналитика у маркетингу и комуникацијама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1A21A-E964-CAC4-A7EC-0BCB80C47561}"/>
              </a:ext>
            </a:extLst>
          </p:cNvPr>
          <p:cNvSpPr txBox="1"/>
          <p:nvPr/>
        </p:nvSpPr>
        <p:spPr>
          <a:xfrm>
            <a:off x="838200" y="1326137"/>
            <a:ext cx="101619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algn="just">
              <a:buFont typeface="Courier New" panose="02070309020205020404" pitchFamily="49" charset="0"/>
              <a:buChar char="o"/>
            </a:pPr>
            <a:r>
              <a:rPr lang="ru-RU" sz="2000" dirty="0"/>
              <a:t>Предмет Лабораторије за операциона истраживања “Јован Петрић”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Наставници и сарадници на предмету</a:t>
            </a: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191722-33AD-3D97-8393-2AA41019A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54284"/>
              </p:ext>
            </p:extLst>
          </p:nvPr>
        </p:nvGraphicFramePr>
        <p:xfrm>
          <a:off x="892855" y="2783605"/>
          <a:ext cx="10656888" cy="29313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0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5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chemeClr val="bg1"/>
                          </a:solidFill>
                        </a:rPr>
                        <a:t>Кабинет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E-mail</a:t>
                      </a: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82"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rgbClr val="100F2D"/>
                          </a:solidFill>
                        </a:rPr>
                        <a:t>проф</a:t>
                      </a:r>
                      <a:r>
                        <a:rPr lang="en-GB" sz="1800" dirty="0">
                          <a:solidFill>
                            <a:srgbClr val="100F2D"/>
                          </a:solidFill>
                        </a:rPr>
                        <a:t>.</a:t>
                      </a:r>
                      <a:r>
                        <a:rPr lang="en-GB" sz="18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8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Милица Костић Станковић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100F2D"/>
                          </a:solidFill>
                        </a:rPr>
                        <a:t>404</a:t>
                      </a: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rgbClr val="094775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milica.kostic-stankovic@fon.bg.ac.rs </a:t>
                      </a: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r>
                        <a:rPr lang="sr-Cyrl-RS" sz="1800" dirty="0" err="1">
                          <a:solidFill>
                            <a:srgbClr val="100F2D"/>
                          </a:solidFill>
                        </a:rPr>
                        <a:t>проф</a:t>
                      </a:r>
                      <a:r>
                        <a:rPr lang="en-GB" sz="1800" dirty="0">
                          <a:solidFill>
                            <a:srgbClr val="100F2D"/>
                          </a:solidFill>
                        </a:rPr>
                        <a:t>.</a:t>
                      </a:r>
                      <a:r>
                        <a:rPr lang="en-GB" sz="18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8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Милан Мартић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rgbClr val="100F2D"/>
                          </a:solidFill>
                        </a:rPr>
                        <a:t>102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94775"/>
                          </a:solidFill>
                          <a:hlinkClick r:id="rId2"/>
                        </a:rPr>
                        <a:t>milan.martic@fon.bg.ac.rs</a:t>
                      </a: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 err="1">
                          <a:solidFill>
                            <a:srgbClr val="100F2D"/>
                          </a:solidFill>
                        </a:rPr>
                        <a:t>проф</a:t>
                      </a:r>
                      <a:r>
                        <a:rPr lang="en-GB" sz="1800" dirty="0">
                          <a:solidFill>
                            <a:srgbClr val="100F2D"/>
                          </a:solidFill>
                        </a:rPr>
                        <a:t>.</a:t>
                      </a:r>
                      <a:r>
                        <a:rPr lang="en-GB" sz="18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8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Драгана Макајић-Николић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rgbClr val="100F2D"/>
                          </a:solidFill>
                        </a:rPr>
                        <a:t>102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94775"/>
                          </a:solidFill>
                          <a:hlinkClick r:id="rId3"/>
                        </a:rPr>
                        <a:t>dragana.makajic-nikolic@fon.bg.ac.rs</a:t>
                      </a: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 err="1">
                          <a:solidFill>
                            <a:srgbClr val="100F2D"/>
                          </a:solidFill>
                        </a:rPr>
                        <a:t>проф</a:t>
                      </a:r>
                      <a:r>
                        <a:rPr lang="en-GB" sz="1800" dirty="0">
                          <a:solidFill>
                            <a:srgbClr val="100F2D"/>
                          </a:solidFill>
                        </a:rPr>
                        <a:t>.</a:t>
                      </a:r>
                      <a:r>
                        <a:rPr lang="en-GB" sz="18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8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Марија Кузмановић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rgbClr val="100F2D"/>
                          </a:solidFill>
                        </a:rPr>
                        <a:t>102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sr-Latn-RS" sz="1800" dirty="0">
                          <a:solidFill>
                            <a:srgbClr val="094775"/>
                          </a:solidFill>
                          <a:hlinkClick r:id="rId4"/>
                        </a:rPr>
                        <a:t>marija.kuzmanovic</a:t>
                      </a:r>
                      <a:r>
                        <a:rPr lang="en-GB" sz="1800" dirty="0">
                          <a:solidFill>
                            <a:srgbClr val="094775"/>
                          </a:solidFill>
                          <a:hlinkClick r:id="rId4"/>
                        </a:rPr>
                        <a:t>@</a:t>
                      </a:r>
                      <a:r>
                        <a:rPr lang="en-GB" sz="1800" dirty="0" err="1">
                          <a:solidFill>
                            <a:srgbClr val="094775"/>
                          </a:solidFill>
                          <a:hlinkClick r:id="rId4"/>
                        </a:rPr>
                        <a:t>fon.bg.ac.rs</a:t>
                      </a: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/>
                        <a:t>проф. др Јованка Вукмировић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100F2D"/>
                          </a:solidFill>
                        </a:rPr>
                        <a:t>362</a:t>
                      </a: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rgbClr val="094775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vukmirovic.jovanka@fon.bg.ac.rs </a:t>
                      </a:r>
                      <a:endParaRPr lang="sr-Cyrl-RS" sz="1800" kern="1200" dirty="0">
                        <a:solidFill>
                          <a:srgbClr val="094775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rgbClr val="100F2D"/>
                          </a:solidFill>
                        </a:rPr>
                        <a:t>Селена Станојевић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sr-Latn-RS" sz="1800" dirty="0">
                          <a:solidFill>
                            <a:srgbClr val="100F2D"/>
                          </a:solidFill>
                        </a:rPr>
                        <a:t>362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rgbClr val="094775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selena.stanojevic@fon.bg.ac.rs</a:t>
                      </a:r>
                      <a:r>
                        <a:rPr lang="en-GB" dirty="0"/>
                        <a:t> </a:t>
                      </a: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Садржај/структура предмета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124" y="1954666"/>
            <a:ext cx="54959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798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Садржај/структура предмета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742C74F-485D-3CC9-7E72-B63EFCAF0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59429"/>
            <a:ext cx="10168331" cy="457948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600" b="1" dirty="0" err="1"/>
              <a:t>Дескриптивна</a:t>
            </a:r>
            <a:r>
              <a:rPr lang="en-US" sz="1600" b="1" dirty="0"/>
              <a:t> (</a:t>
            </a:r>
            <a:r>
              <a:rPr lang="en-US" sz="1600" b="1" dirty="0" err="1"/>
              <a:t>описујућа</a:t>
            </a:r>
            <a:r>
              <a:rPr lang="en-US" sz="1600" b="1" dirty="0"/>
              <a:t>) </a:t>
            </a:r>
            <a:r>
              <a:rPr lang="en-US" sz="1600" b="1" dirty="0" err="1"/>
              <a:t>аналитика</a:t>
            </a:r>
            <a:r>
              <a:rPr lang="en-US" sz="1600" b="1" dirty="0"/>
              <a:t> </a:t>
            </a:r>
            <a:endParaRPr lang="sr-Cyrl-RS" sz="1600" b="1" dirty="0"/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sr-Cyrl-RS" sz="1600" dirty="0"/>
              <a:t>Д</a:t>
            </a:r>
            <a:r>
              <a:rPr lang="en-US" sz="1600" dirty="0" err="1"/>
              <a:t>аје</a:t>
            </a:r>
            <a:r>
              <a:rPr lang="en-US" sz="1600" dirty="0"/>
              <a:t> </a:t>
            </a:r>
            <a:r>
              <a:rPr lang="en-US" sz="1600" dirty="0" err="1"/>
              <a:t>увид</a:t>
            </a:r>
            <a:r>
              <a:rPr lang="en-US" sz="1600" dirty="0"/>
              <a:t> у </a:t>
            </a:r>
            <a:r>
              <a:rPr lang="en-US" sz="1600" dirty="0" err="1"/>
              <a:t>садашње</a:t>
            </a:r>
            <a:r>
              <a:rPr lang="en-US" sz="1600" dirty="0"/>
              <a:t> и </a:t>
            </a:r>
            <a:r>
              <a:rPr lang="en-US" sz="1600" dirty="0" err="1"/>
              <a:t>претходна</a:t>
            </a:r>
            <a:r>
              <a:rPr lang="en-US" sz="1600" dirty="0"/>
              <a:t> </a:t>
            </a:r>
            <a:r>
              <a:rPr lang="en-US" sz="1600" dirty="0" err="1"/>
              <a:t>стања</a:t>
            </a:r>
            <a:r>
              <a:rPr lang="en-US" sz="1600" dirty="0"/>
              <a:t>. </a:t>
            </a: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/>
              <a:t>Обухвата: обраду историјских података, статистичке анализе, формирање погодних извештаја, табела, дијаграма.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sr-Cyrl-RS" sz="1600" dirty="0"/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1600" b="1" dirty="0"/>
              <a:t>Предиктивна (предвиђајућа) аналитика </a:t>
            </a:r>
          </a:p>
          <a:p>
            <a:pPr marL="174625" indent="-174625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/>
              <a:t>Треба да одговори на питање какве ће бити или какве могу бити вредности променљивих које нису под контролом доносиоца одлуке а које ће утицати на успешност пословања. </a:t>
            </a:r>
          </a:p>
          <a:p>
            <a:pPr marL="174625" indent="-174625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/>
              <a:t>Поред тога, треба прогнозирати вредности променљивих које су делимично под контролом доносиоца одлуке. </a:t>
            </a:r>
            <a:endParaRPr lang="en-US" sz="1600" dirty="0"/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sr-Cyrl-RS" sz="1600" dirty="0"/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sr-Cyrl-RS" sz="1600" b="1" dirty="0"/>
              <a:t>Прескриптивна аналитика</a:t>
            </a:r>
          </a:p>
          <a:p>
            <a:pPr marL="174625" indent="-174625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/>
              <a:t>Доношење оптималних одлука применом оптимизације. </a:t>
            </a:r>
          </a:p>
          <a:p>
            <a:pPr marL="174625" indent="-174625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/>
              <a:t>Одлучивање у условима неизвесности.</a:t>
            </a:r>
            <a:endParaRPr lang="en-GB" sz="1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Теоријска настава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98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Садржај/структура предмета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Практична настава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590F167-99D9-87B7-6C4C-B5649742B079}"/>
              </a:ext>
            </a:extLst>
          </p:cNvPr>
          <p:cNvSpPr txBox="1">
            <a:spLocks/>
          </p:cNvSpPr>
          <p:nvPr/>
        </p:nvSpPr>
        <p:spPr>
          <a:xfrm>
            <a:off x="363499" y="1816462"/>
            <a:ext cx="11512551" cy="3814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r-Cyrl-RS" sz="2000" dirty="0"/>
              <a:t>Примена метода дескриптивне и предиктивне аналитике у софтверу </a:t>
            </a:r>
            <a:r>
              <a:rPr lang="en-GB" sz="2000" dirty="0"/>
              <a:t>MS Excel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sr-Cyrl-RS" sz="2000" dirty="0"/>
              <a:t>Моделирање оптимизационих проблема и њихово решавање применом </a:t>
            </a:r>
            <a:r>
              <a:rPr lang="en-GB" sz="2000" dirty="0"/>
              <a:t>MS Excel Solver-a.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Интерпретација и презентација резултата статистичких и</a:t>
            </a:r>
            <a:r>
              <a:rPr lang="en-GB" sz="2000" dirty="0"/>
              <a:t> </a:t>
            </a:r>
            <a:r>
              <a:rPr lang="ru-RU" sz="2000" dirty="0"/>
              <a:t>оптимизационих метода. </a:t>
            </a:r>
            <a:endParaRPr lang="en-GB" sz="20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Студијски истраживачки рад уз консултације током самосталне израде пројекта.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2060"/>
              </a:buClr>
            </a:pPr>
            <a:r>
              <a:rPr lang="sr-Cyrl-RS" sz="2000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004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Циљ и исход предмета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12538-217D-CA35-3635-8CD95E18B41B}"/>
              </a:ext>
            </a:extLst>
          </p:cNvPr>
          <p:cNvSpPr txBox="1"/>
          <p:nvPr/>
        </p:nvSpPr>
        <p:spPr>
          <a:xfrm>
            <a:off x="668564" y="1745108"/>
            <a:ext cx="107550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Циљ предмета је да студенти стекну знања како се информације везане за маркетинг и комуникације могу користити да се објасни, разуме и предвиди понашање потрошача, да се донесу оптималне одлуке и креира маркетиншка стратегија и</a:t>
            </a:r>
          </a:p>
          <a:p>
            <a:pPr algn="just"/>
            <a:r>
              <a:rPr lang="ru-RU" sz="2000" dirty="0"/>
              <a:t>стратегија комуницирања која ће бити базирана на подацима и која ће довести до повећања ефикасности маркетиншких активности.</a:t>
            </a:r>
          </a:p>
          <a:p>
            <a:pPr algn="just"/>
            <a:endParaRPr lang="sr-Cyrl-RS" sz="2000" dirty="0"/>
          </a:p>
          <a:p>
            <a:pPr algn="just"/>
            <a:r>
              <a:rPr lang="sr-Cyrl-RS" sz="2000" dirty="0"/>
              <a:t>Након положеног испита, студенти ће </a:t>
            </a:r>
            <a:r>
              <a:rPr lang="ru-RU" sz="2000" dirty="0"/>
              <a:t>развити аналитички приступ проблемима савременог маркетинга, разумевање статистичких и оптимизационих метода које се могу применити како би се решио конкретни проблем, способност самосталног спровођења одабране методе, знања потребна за правилну интерпретацију добијених резултата и презентацију резултата доносиоцима одлука.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7549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456" y="455285"/>
            <a:ext cx="11713029" cy="670420"/>
          </a:xfrm>
        </p:spPr>
        <p:txBody>
          <a:bodyPr/>
          <a:lstStyle/>
          <a:p>
            <a:r>
              <a:rPr lang="ru-RU" sz="4000" dirty="0"/>
              <a:t>Организација наставе и начин полагања испита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842734" y="3598294"/>
            <a:ext cx="10873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/>
              <a:t>Правила полагања</a:t>
            </a:r>
          </a:p>
          <a:p>
            <a:endParaRPr lang="sr-Cyrl-RS" sz="2000" dirty="0"/>
          </a:p>
          <a:p>
            <a:r>
              <a:rPr lang="sr-Cyrl-RS" sz="2000" dirty="0"/>
              <a:t>Испит се састоји из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предиспитних обавеза које укључују активност</a:t>
            </a:r>
            <a:r>
              <a:rPr lang="en-GB" sz="2000" dirty="0"/>
              <a:t>/</a:t>
            </a:r>
            <a:r>
              <a:rPr lang="sr-Cyrl-RS" sz="2000" dirty="0"/>
              <a:t>домаће задатке и пројектни задатак 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теоријског дела</a:t>
            </a:r>
          </a:p>
          <a:p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77420" y="2050990"/>
            <a:ext cx="4817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Организација наставе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Предавања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Вежбе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086" y="1453513"/>
            <a:ext cx="4654550" cy="28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9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163020"/>
            <a:ext cx="10942140" cy="670420"/>
          </a:xfrm>
        </p:spPr>
        <p:txBody>
          <a:bodyPr/>
          <a:lstStyle/>
          <a:p>
            <a:r>
              <a:rPr lang="sr-Cyrl-RS" sz="4000" dirty="0"/>
              <a:t>Литература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09600" y="1736889"/>
            <a:ext cx="1094014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Основну литературу чине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dirty="0"/>
              <a:t>Материјали и презнтације са предавања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sr-Cyrl-RS" dirty="0"/>
              <a:t>	</a:t>
            </a:r>
          </a:p>
          <a:p>
            <a:pPr>
              <a:spcBef>
                <a:spcPts val="600"/>
              </a:spcBef>
            </a:pPr>
            <a:r>
              <a:rPr lang="sr-Cyrl-RS" dirty="0"/>
              <a:t>Додатна литература: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Костић-Станковић, М.,Филиповић, В., Штављанин, В., Маркетинг, </a:t>
            </a:r>
            <a:r>
              <a:rPr lang="sr-Cyrl-RS" dirty="0"/>
              <a:t>ФОН, Београд, 2017.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Костић-Станковић, М.,Филиповић, В., Властелица, Т., Односи с јавношћу,</a:t>
            </a:r>
            <a:r>
              <a:rPr lang="sr-Cyrl-RS" dirty="0"/>
              <a:t> ФОН, Београд, 2020.</a:t>
            </a:r>
            <a:endParaRPr lang="ru-RU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Diamantopoulod</a:t>
            </a:r>
            <a:r>
              <a:rPr lang="en-GB" dirty="0"/>
              <a:t> A., Wolfgang</a:t>
            </a:r>
            <a:r>
              <a:rPr lang="sr-Cyrl-RS" dirty="0"/>
              <a:t> </a:t>
            </a:r>
            <a:r>
              <a:rPr lang="en-GB" dirty="0"/>
              <a:t>F., Hildebrandt L.</a:t>
            </a:r>
            <a:r>
              <a:rPr lang="sr-Cyrl-RS" dirty="0"/>
              <a:t>, </a:t>
            </a:r>
            <a:r>
              <a:rPr lang="en-GB" dirty="0"/>
              <a:t>Quantitative Marketing and Marketing Management:</a:t>
            </a:r>
            <a:r>
              <a:rPr lang="sr-Cyrl-RS" dirty="0"/>
              <a:t> </a:t>
            </a:r>
            <a:r>
              <a:rPr lang="en-GB" dirty="0"/>
              <a:t>Marketing Models and Methods in Theory and</a:t>
            </a:r>
            <a:r>
              <a:rPr lang="sr-Cyrl-RS" dirty="0"/>
              <a:t> </a:t>
            </a:r>
            <a:r>
              <a:rPr lang="en-GB" dirty="0"/>
              <a:t>Practice</a:t>
            </a:r>
            <a:r>
              <a:rPr lang="sr-Cyrl-RS" dirty="0"/>
              <a:t>, </a:t>
            </a:r>
            <a:r>
              <a:rPr lang="en-GB" dirty="0"/>
              <a:t>Prentice Hall</a:t>
            </a:r>
            <a:r>
              <a:rPr lang="sr-Cyrl-RS" dirty="0"/>
              <a:t>, 2012.</a:t>
            </a:r>
            <a:endParaRPr lang="en-GB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Winston, W. L.</a:t>
            </a:r>
            <a:r>
              <a:rPr lang="sr-Cyrl-RS" dirty="0"/>
              <a:t>, </a:t>
            </a:r>
            <a:r>
              <a:rPr lang="en-GB" dirty="0"/>
              <a:t>Marketing Analytics: Data-Driven Techniques with</a:t>
            </a:r>
            <a:r>
              <a:rPr lang="sr-Cyrl-RS" dirty="0"/>
              <a:t> </a:t>
            </a:r>
            <a:r>
              <a:rPr lang="en-GB" dirty="0"/>
              <a:t>Microsoft Excel</a:t>
            </a:r>
            <a:r>
              <a:rPr lang="sr-Cyrl-RS" dirty="0"/>
              <a:t>, </a:t>
            </a:r>
            <a:r>
              <a:rPr lang="en-GB" dirty="0"/>
              <a:t>Wiley</a:t>
            </a:r>
            <a:r>
              <a:rPr lang="sr-Cyrl-RS" dirty="0"/>
              <a:t>, 2013.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73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556</Words>
  <Application>Microsoft Macintosh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Montserrat Medium</vt:lpstr>
      <vt:lpstr>Montserrat SemiBold</vt:lpstr>
      <vt:lpstr>Office Theme</vt:lpstr>
      <vt:lpstr>PowerPoint Presentation</vt:lpstr>
      <vt:lpstr>Аналитика у маркетингу и комуникацијама</vt:lpstr>
      <vt:lpstr>Аналитика у маркетингу и комуникацијама</vt:lpstr>
      <vt:lpstr>Садржај/структура предмета</vt:lpstr>
      <vt:lpstr>Садржај/структура предмета</vt:lpstr>
      <vt:lpstr>Садржај/структура предмета</vt:lpstr>
      <vt:lpstr>Циљ и исход предмета</vt:lpstr>
      <vt:lpstr>Организација наставе и начин полагања испита</vt:lpstr>
      <vt:lpstr>Литература</vt:lpstr>
      <vt:lpstr>Контакт</vt:lpstr>
      <vt:lpstr>Аналитика у маркетингу и комуникацијама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Slavica M. Cicvarić Kostić</cp:lastModifiedBy>
  <cp:revision>109</cp:revision>
  <dcterms:created xsi:type="dcterms:W3CDTF">2022-10-16T13:21:43Z</dcterms:created>
  <dcterms:modified xsi:type="dcterms:W3CDTF">2024-12-02T12:16:33Z</dcterms:modified>
</cp:coreProperties>
</file>