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89" r:id="rId4"/>
    <p:sldId id="283" r:id="rId5"/>
    <p:sldId id="269" r:id="rId6"/>
    <p:sldId id="286" r:id="rId7"/>
    <p:sldId id="270" r:id="rId8"/>
    <p:sldId id="271" r:id="rId9"/>
    <p:sldId id="274" r:id="rId10"/>
    <p:sldId id="276" r:id="rId11"/>
    <p:sldId id="278" r:id="rId12"/>
    <p:sldId id="280" r:id="rId13"/>
    <p:sldId id="281" r:id="rId14"/>
    <p:sldId id="272" r:id="rId15"/>
    <p:sldId id="290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89"/>
            <p14:sldId id="283"/>
            <p14:sldId id="269"/>
            <p14:sldId id="286"/>
            <p14:sldId id="270"/>
            <p14:sldId id="271"/>
            <p14:sldId id="274"/>
            <p14:sldId id="276"/>
            <p14:sldId id="278"/>
            <p14:sldId id="280"/>
            <p14:sldId id="281"/>
            <p14:sldId id="272"/>
            <p14:sldId id="290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664A9-5FAB-A13C-38C1-76BE388AC920}" v="31" dt="2024-11-26T14:01:21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ica M. Maričić" userId="S::milica.maricic@fon.bg.ac.rs::8a9fe8ea-c54b-4dbe-a815-30ac248c9d06" providerId="AD" clId="Web-{BF427031-3725-18FD-19B8-FA9A30CD2FDC}"/>
    <pc:docChg chg="addSld modSection">
      <pc:chgData name="Milica M. Maričić" userId="S::milica.maricic@fon.bg.ac.rs::8a9fe8ea-c54b-4dbe-a815-30ac248c9d06" providerId="AD" clId="Web-{BF427031-3725-18FD-19B8-FA9A30CD2FDC}" dt="2023-07-10T10:48:33.995" v="0"/>
      <pc:docMkLst>
        <pc:docMk/>
      </pc:docMkLst>
      <pc:sldChg chg="new">
        <pc:chgData name="Milica M. Maričić" userId="S::milica.maricic@fon.bg.ac.rs::8a9fe8ea-c54b-4dbe-a815-30ac248c9d06" providerId="AD" clId="Web-{BF427031-3725-18FD-19B8-FA9A30CD2FDC}" dt="2023-07-10T10:48:33.995" v="0"/>
        <pc:sldMkLst>
          <pc:docMk/>
          <pc:sldMk cId="2189068130" sldId="268"/>
        </pc:sldMkLst>
      </pc:sldChg>
    </pc:docChg>
  </pc:docChgLst>
  <pc:docChgLst>
    <pc:chgData name="Ognjen R. Anđelić" userId="S::ognjen.andjelic@fon.bg.ac.rs::283a3f16-7ab2-428c-ab70-8e5af5079579" providerId="AD" clId="Web-{189664A9-5FAB-A13C-38C1-76BE388AC920}"/>
    <pc:docChg chg="addSld delSld modSld sldOrd modSection">
      <pc:chgData name="Ognjen R. Anđelić" userId="S::ognjen.andjelic@fon.bg.ac.rs::283a3f16-7ab2-428c-ab70-8e5af5079579" providerId="AD" clId="Web-{189664A9-5FAB-A13C-38C1-76BE388AC920}" dt="2024-11-26T14:01:21.559" v="30"/>
      <pc:docMkLst>
        <pc:docMk/>
      </pc:docMkLst>
      <pc:sldChg chg="add ord">
        <pc:chgData name="Ognjen R. Anđelić" userId="S::ognjen.andjelic@fon.bg.ac.rs::283a3f16-7ab2-428c-ab70-8e5af5079579" providerId="AD" clId="Web-{189664A9-5FAB-A13C-38C1-76BE388AC920}" dt="2024-11-26T13:48:42.800" v="2"/>
        <pc:sldMkLst>
          <pc:docMk/>
          <pc:sldMk cId="3151935731" sldId="256"/>
        </pc:sldMkLst>
      </pc:sldChg>
      <pc:sldChg chg="modSp ord">
        <pc:chgData name="Ognjen R. Anđelić" userId="S::ognjen.andjelic@fon.bg.ac.rs::283a3f16-7ab2-428c-ab70-8e5af5079579" providerId="AD" clId="Web-{189664A9-5FAB-A13C-38C1-76BE388AC920}" dt="2024-11-26T13:53:09.080" v="11" actId="20577"/>
        <pc:sldMkLst>
          <pc:docMk/>
          <pc:sldMk cId="2189068130" sldId="268"/>
        </pc:sldMkLst>
        <pc:spChg chg="mod">
          <ac:chgData name="Ognjen R. Anđelić" userId="S::ognjen.andjelic@fon.bg.ac.rs::283a3f16-7ab2-428c-ab70-8e5af5079579" providerId="AD" clId="Web-{189664A9-5FAB-A13C-38C1-76BE388AC920}" dt="2024-11-26T13:53:09.080" v="11" actId="20577"/>
          <ac:spMkLst>
            <pc:docMk/>
            <pc:sldMk cId="2189068130" sldId="268"/>
            <ac:spMk id="4" creationId="{79C9AD79-D0C3-EB40-6639-0474B94261F5}"/>
          </ac:spMkLst>
        </pc:spChg>
      </pc:sldChg>
      <pc:sldChg chg="del">
        <pc:chgData name="Ognjen R. Anđelić" userId="S::ognjen.andjelic@fon.bg.ac.rs::283a3f16-7ab2-428c-ab70-8e5af5079579" providerId="AD" clId="Web-{189664A9-5FAB-A13C-38C1-76BE388AC920}" dt="2024-11-26T13:53:20.111" v="14"/>
        <pc:sldMkLst>
          <pc:docMk/>
          <pc:sldMk cId="2189068130" sldId="285"/>
        </pc:sldMkLst>
      </pc:sldChg>
      <pc:sldChg chg="modSp">
        <pc:chgData name="Ognjen R. Anđelić" userId="S::ognjen.andjelic@fon.bg.ac.rs::283a3f16-7ab2-428c-ab70-8e5af5079579" providerId="AD" clId="Web-{189664A9-5FAB-A13C-38C1-76BE388AC920}" dt="2024-11-26T14:01:21.559" v="30"/>
        <pc:sldMkLst>
          <pc:docMk/>
          <pc:sldMk cId="3481654041" sldId="286"/>
        </pc:sldMkLst>
        <pc:spChg chg="mod">
          <ac:chgData name="Ognjen R. Anđelić" userId="S::ognjen.andjelic@fon.bg.ac.rs::283a3f16-7ab2-428c-ab70-8e5af5079579" providerId="AD" clId="Web-{189664A9-5FAB-A13C-38C1-76BE388AC920}" dt="2024-11-26T14:01:21.559" v="30"/>
          <ac:spMkLst>
            <pc:docMk/>
            <pc:sldMk cId="3481654041" sldId="286"/>
            <ac:spMk id="2" creationId="{00000000-0000-0000-0000-000000000000}"/>
          </ac:spMkLst>
        </pc:spChg>
      </pc:sldChg>
      <pc:sldChg chg="del">
        <pc:chgData name="Ognjen R. Anđelić" userId="S::ognjen.andjelic@fon.bg.ac.rs::283a3f16-7ab2-428c-ab70-8e5af5079579" providerId="AD" clId="Web-{189664A9-5FAB-A13C-38C1-76BE388AC920}" dt="2024-11-26T13:50:51.479" v="7"/>
        <pc:sldMkLst>
          <pc:docMk/>
          <pc:sldMk cId="2788452008" sldId="287"/>
        </pc:sldMkLst>
      </pc:sldChg>
      <pc:sldChg chg="add ord replId">
        <pc:chgData name="Ognjen R. Anđelić" userId="S::ognjen.andjelic@fon.bg.ac.rs::283a3f16-7ab2-428c-ab70-8e5af5079579" providerId="AD" clId="Web-{189664A9-5FAB-A13C-38C1-76BE388AC920}" dt="2024-11-26T13:48:55.551" v="3"/>
        <pc:sldMkLst>
          <pc:docMk/>
          <pc:sldMk cId="3249507033" sldId="288"/>
        </pc:sldMkLst>
      </pc:sldChg>
      <pc:sldChg chg="modSp add">
        <pc:chgData name="Ognjen R. Anđelić" userId="S::ognjen.andjelic@fon.bg.ac.rs::283a3f16-7ab2-428c-ab70-8e5af5079579" providerId="AD" clId="Web-{189664A9-5FAB-A13C-38C1-76BE388AC920}" dt="2024-11-26T13:59:25.724" v="16" actId="20577"/>
        <pc:sldMkLst>
          <pc:docMk/>
          <pc:sldMk cId="1215598348" sldId="289"/>
        </pc:sldMkLst>
        <pc:spChg chg="mod">
          <ac:chgData name="Ognjen R. Anđelić" userId="S::ognjen.andjelic@fon.bg.ac.rs::283a3f16-7ab2-428c-ab70-8e5af5079579" providerId="AD" clId="Web-{189664A9-5FAB-A13C-38C1-76BE388AC920}" dt="2024-11-26T13:59:25.724" v="16" actId="20577"/>
          <ac:spMkLst>
            <pc:docMk/>
            <pc:sldMk cId="1215598348" sldId="289"/>
            <ac:spMk id="2" creationId="{49AFD9F3-D943-76BC-0259-A9B2EE8DBB57}"/>
          </ac:spMkLst>
        </pc:spChg>
      </pc:sldChg>
      <pc:sldChg chg="add del">
        <pc:chgData name="Ognjen R. Anđelić" userId="S::ognjen.andjelic@fon.bg.ac.rs::283a3f16-7ab2-428c-ab70-8e5af5079579" providerId="AD" clId="Web-{189664A9-5FAB-A13C-38C1-76BE388AC920}" dt="2024-11-26T13:50:38.869" v="5"/>
        <pc:sldMkLst>
          <pc:docMk/>
          <pc:sldMk cId="2951534899" sldId="289"/>
        </pc:sldMkLst>
      </pc:sldChg>
      <pc:sldChg chg="add ord replId">
        <pc:chgData name="Ognjen R. Anđelić" userId="S::ognjen.andjelic@fon.bg.ac.rs::283a3f16-7ab2-428c-ab70-8e5af5079579" providerId="AD" clId="Web-{189664A9-5FAB-A13C-38C1-76BE388AC920}" dt="2024-11-26T13:53:15.861" v="13"/>
        <pc:sldMkLst>
          <pc:docMk/>
          <pc:sldMk cId="959706320" sldId="290"/>
        </pc:sldMkLst>
      </pc:sldChg>
    </pc:docChg>
  </pc:docChgLst>
  <pc:docChgLst>
    <pc:chgData name="Zoran M. Rakićević" userId="e16aa9f1-ddcc-442f-9cdb-d12ce5eb51e3" providerId="ADAL" clId="{00045138-6205-4C61-BAB7-01669B070C29}"/>
    <pc:docChg chg="custSel modSld">
      <pc:chgData name="Zoran M. Rakićević" userId="e16aa9f1-ddcc-442f-9cdb-d12ce5eb51e3" providerId="ADAL" clId="{00045138-6205-4C61-BAB7-01669B070C29}" dt="2024-11-26T13:01:51.598" v="144" actId="20577"/>
      <pc:docMkLst>
        <pc:docMk/>
      </pc:docMkLst>
      <pc:sldChg chg="modSp mod">
        <pc:chgData name="Zoran M. Rakićević" userId="e16aa9f1-ddcc-442f-9cdb-d12ce5eb51e3" providerId="ADAL" clId="{00045138-6205-4C61-BAB7-01669B070C29}" dt="2024-11-26T12:59:25.112" v="29" actId="114"/>
        <pc:sldMkLst>
          <pc:docMk/>
          <pc:sldMk cId="1352406163" sldId="269"/>
        </pc:sldMkLst>
        <pc:spChg chg="mod">
          <ac:chgData name="Zoran M. Rakićević" userId="e16aa9f1-ddcc-442f-9cdb-d12ce5eb51e3" providerId="ADAL" clId="{00045138-6205-4C61-BAB7-01669B070C29}" dt="2024-11-26T12:59:25.112" v="29" actId="114"/>
          <ac:spMkLst>
            <pc:docMk/>
            <pc:sldMk cId="1352406163" sldId="269"/>
            <ac:spMk id="2" creationId="{00000000-0000-0000-0000-000000000000}"/>
          </ac:spMkLst>
        </pc:spChg>
      </pc:sldChg>
      <pc:sldChg chg="modSp mod">
        <pc:chgData name="Zoran M. Rakićević" userId="e16aa9f1-ddcc-442f-9cdb-d12ce5eb51e3" providerId="ADAL" clId="{00045138-6205-4C61-BAB7-01669B070C29}" dt="2024-11-26T13:00:28.355" v="68" actId="313"/>
        <pc:sldMkLst>
          <pc:docMk/>
          <pc:sldMk cId="2516735847" sldId="270"/>
        </pc:sldMkLst>
        <pc:spChg chg="mod">
          <ac:chgData name="Zoran M. Rakićević" userId="e16aa9f1-ddcc-442f-9cdb-d12ce5eb51e3" providerId="ADAL" clId="{00045138-6205-4C61-BAB7-01669B070C29}" dt="2024-11-26T13:00:28.355" v="68" actId="313"/>
          <ac:spMkLst>
            <pc:docMk/>
            <pc:sldMk cId="2516735847" sldId="270"/>
            <ac:spMk id="2" creationId="{00000000-0000-0000-0000-000000000000}"/>
          </ac:spMkLst>
        </pc:spChg>
      </pc:sldChg>
      <pc:sldChg chg="modSp mod">
        <pc:chgData name="Zoran M. Rakićević" userId="e16aa9f1-ddcc-442f-9cdb-d12ce5eb51e3" providerId="ADAL" clId="{00045138-6205-4C61-BAB7-01669B070C29}" dt="2024-11-26T13:00:58.352" v="92" actId="20577"/>
        <pc:sldMkLst>
          <pc:docMk/>
          <pc:sldMk cId="3398640866" sldId="271"/>
        </pc:sldMkLst>
        <pc:spChg chg="mod">
          <ac:chgData name="Zoran M. Rakićević" userId="e16aa9f1-ddcc-442f-9cdb-d12ce5eb51e3" providerId="ADAL" clId="{00045138-6205-4C61-BAB7-01669B070C29}" dt="2024-11-26T13:00:58.352" v="92" actId="20577"/>
          <ac:spMkLst>
            <pc:docMk/>
            <pc:sldMk cId="3398640866" sldId="271"/>
            <ac:spMk id="2" creationId="{00000000-0000-0000-0000-000000000000}"/>
          </ac:spMkLst>
        </pc:spChg>
      </pc:sldChg>
      <pc:sldChg chg="modSp mod">
        <pc:chgData name="Zoran M. Rakićević" userId="e16aa9f1-ddcc-442f-9cdb-d12ce5eb51e3" providerId="ADAL" clId="{00045138-6205-4C61-BAB7-01669B070C29}" dt="2024-11-26T13:01:44.937" v="138" actId="20577"/>
        <pc:sldMkLst>
          <pc:docMk/>
          <pc:sldMk cId="2803393322" sldId="274"/>
        </pc:sldMkLst>
        <pc:spChg chg="mod">
          <ac:chgData name="Zoran M. Rakićević" userId="e16aa9f1-ddcc-442f-9cdb-d12ce5eb51e3" providerId="ADAL" clId="{00045138-6205-4C61-BAB7-01669B070C29}" dt="2024-11-26T13:01:44.937" v="138" actId="20577"/>
          <ac:spMkLst>
            <pc:docMk/>
            <pc:sldMk cId="2803393322" sldId="274"/>
            <ac:spMk id="3" creationId="{00000000-0000-0000-0000-000000000000}"/>
          </ac:spMkLst>
        </pc:spChg>
      </pc:sldChg>
      <pc:sldChg chg="modSp mod">
        <pc:chgData name="Zoran M. Rakićević" userId="e16aa9f1-ddcc-442f-9cdb-d12ce5eb51e3" providerId="ADAL" clId="{00045138-6205-4C61-BAB7-01669B070C29}" dt="2024-11-26T13:01:42.177" v="137" actId="20577"/>
        <pc:sldMkLst>
          <pc:docMk/>
          <pc:sldMk cId="1279650149" sldId="276"/>
        </pc:sldMkLst>
        <pc:spChg chg="mod">
          <ac:chgData name="Zoran M. Rakićević" userId="e16aa9f1-ddcc-442f-9cdb-d12ce5eb51e3" providerId="ADAL" clId="{00045138-6205-4C61-BAB7-01669B070C29}" dt="2024-11-26T13:01:42.177" v="137" actId="20577"/>
          <ac:spMkLst>
            <pc:docMk/>
            <pc:sldMk cId="1279650149" sldId="276"/>
            <ac:spMk id="3" creationId="{00000000-0000-0000-0000-000000000000}"/>
          </ac:spMkLst>
        </pc:spChg>
      </pc:sldChg>
      <pc:sldChg chg="modSp mod">
        <pc:chgData name="Zoran M. Rakićević" userId="e16aa9f1-ddcc-442f-9cdb-d12ce5eb51e3" providerId="ADAL" clId="{00045138-6205-4C61-BAB7-01669B070C29}" dt="2024-11-26T13:01:38.560" v="136" actId="20577"/>
        <pc:sldMkLst>
          <pc:docMk/>
          <pc:sldMk cId="4103631684" sldId="278"/>
        </pc:sldMkLst>
        <pc:spChg chg="mod">
          <ac:chgData name="Zoran M. Rakićević" userId="e16aa9f1-ddcc-442f-9cdb-d12ce5eb51e3" providerId="ADAL" clId="{00045138-6205-4C61-BAB7-01669B070C29}" dt="2024-11-26T13:01:38.560" v="136" actId="20577"/>
          <ac:spMkLst>
            <pc:docMk/>
            <pc:sldMk cId="4103631684" sldId="278"/>
            <ac:spMk id="3" creationId="{00000000-0000-0000-0000-000000000000}"/>
          </ac:spMkLst>
        </pc:spChg>
      </pc:sldChg>
      <pc:sldChg chg="modSp mod">
        <pc:chgData name="Zoran M. Rakićević" userId="e16aa9f1-ddcc-442f-9cdb-d12ce5eb51e3" providerId="ADAL" clId="{00045138-6205-4C61-BAB7-01669B070C29}" dt="2024-11-26T13:01:51.598" v="144" actId="20577"/>
        <pc:sldMkLst>
          <pc:docMk/>
          <pc:sldMk cId="398207927" sldId="281"/>
        </pc:sldMkLst>
        <pc:spChg chg="mod">
          <ac:chgData name="Zoran M. Rakićević" userId="e16aa9f1-ddcc-442f-9cdb-d12ce5eb51e3" providerId="ADAL" clId="{00045138-6205-4C61-BAB7-01669B070C29}" dt="2024-11-26T13:01:51.598" v="144" actId="20577"/>
          <ac:spMkLst>
            <pc:docMk/>
            <pc:sldMk cId="398207927" sldId="281"/>
            <ac:spMk id="3" creationId="{00000000-0000-0000-0000-000000000000}"/>
          </ac:spMkLst>
        </pc:spChg>
      </pc:sldChg>
      <pc:sldChg chg="modSp mod">
        <pc:chgData name="Zoran M. Rakićević" userId="e16aa9f1-ddcc-442f-9cdb-d12ce5eb51e3" providerId="ADAL" clId="{00045138-6205-4C61-BAB7-01669B070C29}" dt="2024-11-26T12:40:41.045" v="28" actId="113"/>
        <pc:sldMkLst>
          <pc:docMk/>
          <pc:sldMk cId="3481654041" sldId="286"/>
        </pc:sldMkLst>
        <pc:spChg chg="mod">
          <ac:chgData name="Zoran M. Rakićević" userId="e16aa9f1-ddcc-442f-9cdb-d12ce5eb51e3" providerId="ADAL" clId="{00045138-6205-4C61-BAB7-01669B070C29}" dt="2024-11-26T12:40:41.045" v="28" actId="113"/>
          <ac:spMkLst>
            <pc:docMk/>
            <pc:sldMk cId="3481654041" sldId="286"/>
            <ac:spMk id="2" creationId="{00000000-0000-0000-0000-000000000000}"/>
          </ac:spMkLst>
        </pc:spChg>
      </pc:sldChg>
      <pc:sldChg chg="modSp mod">
        <pc:chgData name="Zoran M. Rakićević" userId="e16aa9f1-ddcc-442f-9cdb-d12ce5eb51e3" providerId="ADAL" clId="{00045138-6205-4C61-BAB7-01669B070C29}" dt="2024-11-26T12:39:00.604" v="12" actId="20577"/>
        <pc:sldMkLst>
          <pc:docMk/>
          <pc:sldMk cId="2788452008" sldId="287"/>
        </pc:sldMkLst>
        <pc:spChg chg="mod">
          <ac:chgData name="Zoran M. Rakićević" userId="e16aa9f1-ddcc-442f-9cdb-d12ce5eb51e3" providerId="ADAL" clId="{00045138-6205-4C61-BAB7-01669B070C29}" dt="2024-11-26T12:39:00.604" v="12" actId="20577"/>
          <ac:spMkLst>
            <pc:docMk/>
            <pc:sldMk cId="2788452008" sldId="287"/>
            <ac:spMk id="2" creationId="{49AFD9F3-D943-76BC-0259-A9B2EE8DBB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gnjen.andjelic@fon.bg.ac.rs" TargetMode="External"/><Relationship Id="rId2" Type="http://schemas.openxmlformats.org/officeDocument/2006/relationships/hyperlink" Target="mailto:zoran.rakicevic@fon.bg.ac.r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sr-Latn-RS" sz="26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Примери идеја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312" y="1511300"/>
            <a:ext cx="84486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965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sr-Latn-RS" sz="26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Примери идеја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174" y="1334871"/>
            <a:ext cx="6877737" cy="493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63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sr-Latn-RS" sz="26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Примери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711" r="9297"/>
          <a:stretch>
            <a:fillRect/>
          </a:stretch>
        </p:blipFill>
        <p:spPr bwMode="auto">
          <a:xfrm>
            <a:off x="2160501" y="1511300"/>
            <a:ext cx="7858298" cy="491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18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sr-Latn-RS" sz="26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Примери идеја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9367" y="1538479"/>
            <a:ext cx="6880565" cy="51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RS"/>
              <a:t>Концепти управљања у МСП;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RS"/>
              <a:t>Презентовање пословне идеје у виду </a:t>
            </a:r>
            <a:r>
              <a:rPr lang="sr-Latn-RS" i="1"/>
              <a:t>pitch</a:t>
            </a:r>
            <a:r>
              <a:rPr lang="sr-Latn-RS"/>
              <a:t>-</a:t>
            </a:r>
            <a:r>
              <a:rPr lang="sr-Cyrl-RS"/>
              <a:t>а;</a:t>
            </a:r>
            <a:endParaRPr lang="sr-Latn-RS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CS"/>
              <a:t>Р</a:t>
            </a:r>
            <a:r>
              <a:rPr lang="sr-Cyrl-RS"/>
              <a:t>азвој предузетничке каријере (</a:t>
            </a:r>
            <a:r>
              <a:rPr lang="en-US" i="1"/>
              <a:t>Entrepreneur</a:t>
            </a:r>
            <a:r>
              <a:rPr lang="en-US"/>
              <a:t>, </a:t>
            </a:r>
            <a:r>
              <a:rPr lang="en-US" i="1" err="1"/>
              <a:t>Intrapreneur</a:t>
            </a:r>
            <a:r>
              <a:rPr lang="en-US"/>
              <a:t>, </a:t>
            </a:r>
            <a:r>
              <a:rPr lang="sr-Latn-RS" i="1"/>
              <a:t>Sidepreneur</a:t>
            </a:r>
            <a:r>
              <a:rPr lang="sr-Cyrl-RS"/>
              <a:t>);</a:t>
            </a:r>
            <a:endParaRPr lang="en-US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RS"/>
              <a:t>Развој менаџерске каријере - Управљање и вођење МСП;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RS"/>
              <a:t>Компетенције и могућности за запошљавање;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RS"/>
              <a:t>Рад у институцијама и организацијама које пружају подршку МСП;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Користи за студенте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54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735734" cy="639619"/>
          </a:xfrm>
        </p:spPr>
        <p:txBody>
          <a:bodyPr/>
          <a:lstStyle/>
          <a:p>
            <a:r>
              <a:rPr lang="sr-Cyrl-RS" sz="3200"/>
              <a:t>Предузетништво и управљање малим и средњим предузећима</a:t>
            </a:r>
            <a:endParaRPr lang="en-GB" sz="32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r-Cyrl-RS" sz="2000" b="1"/>
              <a:t>Студијски програм: Инжењерски менаџмент </a:t>
            </a:r>
          </a:p>
          <a:p>
            <a:r>
              <a:rPr lang="sr-Cyrl-RS" sz="2000"/>
              <a:t>Студијски модул: Операциони и логистички менаџмент</a:t>
            </a:r>
          </a:p>
          <a:p>
            <a:r>
              <a:rPr lang="sr-Cyrl-RS" sz="2000"/>
              <a:t>Катедра за управљање производњом и пружањем услуга</a:t>
            </a:r>
            <a:endParaRPr lang="sr-Cyrl-RS" sz="2000">
              <a:solidFill>
                <a:srgbClr val="000000"/>
              </a:solidFill>
            </a:endParaRPr>
          </a:p>
          <a:p>
            <a:endParaRPr lang="sr-Cyrl-RS" sz="2000"/>
          </a:p>
        </p:txBody>
      </p:sp>
    </p:spTree>
    <p:extLst>
      <p:ext uri="{BB962C8B-B14F-4D97-AF65-F5344CB8AC3E}">
        <p14:creationId xmlns:p14="http://schemas.microsoft.com/office/powerpoint/2010/main" val="959706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50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735734" cy="639619"/>
          </a:xfrm>
        </p:spPr>
        <p:txBody>
          <a:bodyPr/>
          <a:lstStyle/>
          <a:p>
            <a:r>
              <a:rPr lang="sr-Cyrl-RS" sz="3200"/>
              <a:t>Предузетништво и управљање малим и средњим предузећима</a:t>
            </a:r>
            <a:endParaRPr lang="en-GB" sz="32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r-Cyrl-RS" sz="2000" b="1"/>
              <a:t>Студијски програм: Инжењерски менаџмент </a:t>
            </a:r>
          </a:p>
          <a:p>
            <a:r>
              <a:rPr lang="sr-Cyrl-RS" sz="2000"/>
              <a:t>Студијски модул: Операциони и логистички менаџмент</a:t>
            </a:r>
          </a:p>
          <a:p>
            <a:r>
              <a:rPr lang="sr-Cyrl-RS" sz="2000"/>
              <a:t>Катедра за управљање производњом и пружањем услуга</a:t>
            </a:r>
            <a:endParaRPr lang="sr-Cyrl-RS" sz="2000">
              <a:solidFill>
                <a:srgbClr val="000000"/>
              </a:solidFill>
            </a:endParaRPr>
          </a:p>
          <a:p>
            <a:endParaRPr lang="sr-Cyrl-RS" sz="200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AFD9F3-D943-76BC-0259-A9B2EE8DB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48640" lvl="1" indent="-274320">
              <a:lnSpc>
                <a:spcPct val="100000"/>
              </a:lnSpc>
              <a:buClr>
                <a:srgbClr val="C0504D"/>
              </a:buClr>
              <a:buSzPct val="76000"/>
              <a:buFont typeface="Wingdings 3"/>
              <a:buChar char=""/>
              <a:defRPr/>
            </a:pPr>
            <a:r>
              <a:rPr lang="sr-Cyrl-RS" sz="2300">
                <a:solidFill>
                  <a:srgbClr val="1F497D"/>
                </a:solidFill>
              </a:rPr>
              <a:t>Проф</a:t>
            </a:r>
            <a:r>
              <a:rPr kumimoji="0" lang="sr-Cyrl-RS" sz="23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. </a:t>
            </a:r>
            <a:r>
              <a:rPr lang="sr-Cyrl-RS" sz="2300">
                <a:solidFill>
                  <a:srgbClr val="1F497D"/>
                </a:solidFill>
              </a:rPr>
              <a:t>др Зоран</a:t>
            </a:r>
            <a:r>
              <a:rPr kumimoji="0" lang="sr-Cyrl-RS" sz="23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sr-Cyrl-RS" sz="2300" b="0" i="0" u="none" strike="noStrike" kern="120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Ракићевић</a:t>
            </a:r>
            <a:endParaRPr lang="x-none" sz="23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822960" lvl="2" indent="-228600">
              <a:lnSpc>
                <a:spcPct val="100000"/>
              </a:lnSpc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  <a:defRPr/>
            </a:pPr>
            <a:r>
              <a:rPr kumimoji="0" lang="sr-Cyrl-RS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Консултације</a:t>
            </a:r>
            <a:r>
              <a:rPr kumimoji="0" lang="x-non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sr-Latn-R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r-Cyrl-R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понедељак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17:00-18:00</a:t>
            </a:r>
            <a:endParaRPr lang="x-none" sz="2000" b="1">
              <a:solidFill>
                <a:prstClr val="black"/>
              </a:solidFill>
            </a:endParaRPr>
          </a:p>
          <a:p>
            <a:pPr marL="822960" marR="0" lvl="2" indent="-228600" algn="l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sr-Cyrl-R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канцеларија</a:t>
            </a:r>
            <a:r>
              <a:rPr kumimoji="0" lang="sr-Latn-C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 </a:t>
            </a:r>
            <a:r>
              <a:rPr lang="en-US" sz="2000" b="1">
                <a:solidFill>
                  <a:prstClr val="black"/>
                </a:solidFill>
              </a:rPr>
              <a:t>107</a:t>
            </a:r>
            <a:endParaRPr lang="x-none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sr-Cyrl-R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Е-</a:t>
            </a:r>
            <a:r>
              <a:rPr kumimoji="0" lang="sr-Cyrl-R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маил</a:t>
            </a:r>
            <a:r>
              <a:rPr kumimoji="0" lang="x-non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x-none" sz="20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hlinkClick r:id="rId2"/>
              </a:rPr>
              <a:t>zoran.rakicevic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hlinkClick r:id="rId2"/>
              </a:rPr>
              <a:t>@fon.bg.ac.rs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504D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504D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sr-Latn-RS" sz="2300" b="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MSc </a:t>
            </a:r>
            <a:r>
              <a:rPr kumimoji="0" lang="sr-Cyrl-RS" sz="23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Огњен Анђелић</a:t>
            </a:r>
            <a:endParaRPr kumimoji="0" lang="x-none" sz="23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sr-Cyrl-RS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Консултације</a:t>
            </a:r>
            <a:r>
              <a:rPr kumimoji="0" lang="x-non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r>
              <a:rPr lang="sr-Cyrl-RS" sz="2000">
                <a:solidFill>
                  <a:prstClr val="black"/>
                </a:solidFill>
              </a:rPr>
              <a:t> понедељак 17:00-18:00</a:t>
            </a:r>
            <a:endParaRPr lang="sr-Cyrl-R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sr-Cyrl-R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канцеларија</a:t>
            </a:r>
            <a:r>
              <a:rPr kumimoji="0" lang="sr-Latn-R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sr-Latn-R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107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  <a:tabLst/>
              <a:defRPr/>
            </a:pPr>
            <a:r>
              <a:rPr lang="sr-Cyrl-RS" sz="2000">
                <a:solidFill>
                  <a:prstClr val="black"/>
                </a:solidFill>
              </a:rPr>
              <a:t>Е-</a:t>
            </a:r>
            <a:r>
              <a:rPr lang="sr-Cyrl-RS" sz="2000" err="1">
                <a:solidFill>
                  <a:prstClr val="black"/>
                </a:solidFill>
              </a:rPr>
              <a:t>маил</a:t>
            </a:r>
            <a:r>
              <a:rPr kumimoji="0" lang="x-non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ognjen.andjelic@fon.bg.ac.rs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sr-Latn-R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sr-Cyrl-R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B02468-27FD-4DFA-EEF8-1EA7B7569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Наставници и сарадници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20390-E4E3-1B27-5FF3-01C092C61C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CS" sz="2400" dirty="0"/>
              <a:t>99,8% свих предузећа у ЕУ-28 и Србији су МСП;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r-Cyrl-CS" sz="24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RS" sz="2400" dirty="0"/>
              <a:t>Предузетници препуштају управљање МСП експертима;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r-Cyrl-RS" sz="24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Cyrl-RS" sz="2400" dirty="0"/>
              <a:t>Растом малог бизниса јавља се потреба професионализације менаџмента предузећа.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Значај области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0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r-Cyrl-RS" sz="2800" b="1"/>
              <a:t>Упознавање студената са:</a:t>
            </a: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800">
                <a:solidFill>
                  <a:schemeClr val="tx1"/>
                </a:solidFill>
              </a:rPr>
              <a:t>Теоријом и праксом управљања у МСП, предузетништва;</a:t>
            </a:r>
            <a:r>
              <a:rPr lang="sr-Cyrl-CS" sz="2800">
                <a:solidFill>
                  <a:schemeClr val="tx1"/>
                </a:solidFill>
              </a:rPr>
              <a:t> </a:t>
            </a:r>
            <a:endParaRPr lang="sr-Cyrl-RS" sz="2800">
              <a:solidFill>
                <a:schemeClr val="tx1"/>
              </a:solidFill>
            </a:endParaRP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CS" sz="2800">
                <a:solidFill>
                  <a:schemeClr val="tx1"/>
                </a:solidFill>
              </a:rPr>
              <a:t>Сопственим предузетничким намерама;</a:t>
            </a: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CS" sz="2800">
                <a:solidFill>
                  <a:schemeClr val="tx1"/>
                </a:solidFill>
              </a:rPr>
              <a:t>Методама истраживања пословних прилика;</a:t>
            </a: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CS" sz="2800">
                <a:solidFill>
                  <a:schemeClr val="tx1"/>
                </a:solidFill>
              </a:rPr>
              <a:t>Методама генерисања пословних идеја;</a:t>
            </a:r>
            <a:endParaRPr lang="en-US" sz="2800">
              <a:solidFill>
                <a:schemeClr val="tx1"/>
              </a:solidFill>
            </a:endParaRP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Latn-RS" sz="2800" i="1">
                <a:solidFill>
                  <a:schemeClr val="tx1"/>
                </a:solidFill>
              </a:rPr>
              <a:t>Lean </a:t>
            </a:r>
            <a:r>
              <a:rPr lang="en-US" sz="2800" i="1">
                <a:solidFill>
                  <a:schemeClr val="tx1"/>
                </a:solidFill>
              </a:rPr>
              <a:t>Start</a:t>
            </a:r>
            <a:r>
              <a:rPr lang="sr-Latn-RS" sz="2800" i="1">
                <a:solidFill>
                  <a:schemeClr val="tx1"/>
                </a:solidFill>
              </a:rPr>
              <a:t>up</a:t>
            </a:r>
            <a:r>
              <a:rPr lang="sr-Latn-RS" sz="2800">
                <a:solidFill>
                  <a:schemeClr val="tx1"/>
                </a:solidFill>
              </a:rPr>
              <a:t> </a:t>
            </a:r>
            <a:r>
              <a:rPr lang="sr-Cyrl-RS" sz="2800">
                <a:solidFill>
                  <a:schemeClr val="tx1"/>
                </a:solidFill>
              </a:rPr>
              <a:t>методологијом (</a:t>
            </a:r>
            <a:r>
              <a:rPr lang="en-US" sz="2800" i="1" err="1">
                <a:solidFill>
                  <a:schemeClr val="tx1"/>
                </a:solidFill>
              </a:rPr>
              <a:t>Ries</a:t>
            </a:r>
            <a:r>
              <a:rPr lang="en-US" sz="2800">
                <a:solidFill>
                  <a:schemeClr val="tx1"/>
                </a:solidFill>
              </a:rPr>
              <a:t>, 2011</a:t>
            </a:r>
            <a:r>
              <a:rPr lang="sr-Cyrl-RS" sz="2800">
                <a:solidFill>
                  <a:schemeClr val="tx1"/>
                </a:solidFill>
              </a:rPr>
              <a:t>);</a:t>
            </a: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chemeClr val="tx1"/>
                </a:solidFill>
              </a:rPr>
              <a:t>Canvas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sr-Cyrl-RS" sz="2800">
                <a:solidFill>
                  <a:schemeClr val="tx1"/>
                </a:solidFill>
              </a:rPr>
              <a:t>и </a:t>
            </a:r>
            <a:r>
              <a:rPr lang="en-US" sz="2800" i="1">
                <a:solidFill>
                  <a:schemeClr val="tx1"/>
                </a:solidFill>
              </a:rPr>
              <a:t>Lean Canvas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sr-Cyrl-RS" sz="2800">
                <a:solidFill>
                  <a:schemeClr val="tx1"/>
                </a:solidFill>
              </a:rPr>
              <a:t>пословним моделима</a:t>
            </a:r>
            <a:r>
              <a:rPr lang="en-US" sz="2800">
                <a:solidFill>
                  <a:schemeClr val="tx1"/>
                </a:solidFill>
              </a:rPr>
              <a:t> (</a:t>
            </a:r>
            <a:r>
              <a:rPr lang="sr-Latn-CS" sz="2800" i="1">
                <a:solidFill>
                  <a:schemeClr val="tx1"/>
                </a:solidFill>
              </a:rPr>
              <a:t>Osterwalder</a:t>
            </a:r>
            <a:r>
              <a:rPr lang="en-US" sz="2800">
                <a:solidFill>
                  <a:schemeClr val="tx1"/>
                </a:solidFill>
              </a:rPr>
              <a:t>, 2008) </a:t>
            </a:r>
            <a:r>
              <a:rPr lang="sr-Cyrl-RS" sz="2800">
                <a:solidFill>
                  <a:schemeClr val="tx1"/>
                </a:solidFill>
              </a:rPr>
              <a:t>и (</a:t>
            </a:r>
            <a:r>
              <a:rPr lang="sr-Latn-CS" sz="2800" i="1">
                <a:solidFill>
                  <a:schemeClr val="tx1"/>
                </a:solidFill>
              </a:rPr>
              <a:t>Maurya</a:t>
            </a:r>
            <a:r>
              <a:rPr lang="sr-Latn-CS" sz="2800">
                <a:solidFill>
                  <a:schemeClr val="tx1"/>
                </a:solidFill>
              </a:rPr>
              <a:t>, 2012</a:t>
            </a:r>
            <a:r>
              <a:rPr lang="sr-Cyrl-RS" sz="2800">
                <a:solidFill>
                  <a:schemeClr val="tx1"/>
                </a:solidFill>
              </a:rPr>
              <a:t>);</a:t>
            </a:r>
            <a:endParaRPr lang="sr-Latn-RS" sz="2800">
              <a:solidFill>
                <a:schemeClr val="tx1"/>
              </a:solidFill>
            </a:endParaRP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Latn-RS" sz="2800" i="1">
                <a:solidFill>
                  <a:schemeClr val="tx1"/>
                </a:solidFill>
              </a:rPr>
              <a:t>Lean Business Plan </a:t>
            </a:r>
            <a:r>
              <a:rPr lang="sr-Latn-RS" sz="2800">
                <a:solidFill>
                  <a:schemeClr val="tx1"/>
                </a:solidFill>
              </a:rPr>
              <a:t>(</a:t>
            </a:r>
            <a:r>
              <a:rPr lang="sr-Latn-RS" sz="2800" i="1">
                <a:solidFill>
                  <a:schemeClr val="tx1"/>
                </a:solidFill>
              </a:rPr>
              <a:t>Berry</a:t>
            </a:r>
            <a:r>
              <a:rPr lang="sr-Latn-RS" sz="2800">
                <a:solidFill>
                  <a:schemeClr val="tx1"/>
                </a:solidFill>
              </a:rPr>
              <a:t>, 2015)</a:t>
            </a:r>
            <a:r>
              <a:rPr lang="sr-Cyrl-RS" sz="2800">
                <a:solidFill>
                  <a:schemeClr val="tx1"/>
                </a:solidFill>
              </a:rPr>
              <a:t>;</a:t>
            </a: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CS" sz="2800">
                <a:solidFill>
                  <a:schemeClr val="tx1"/>
                </a:solidFill>
              </a:rPr>
              <a:t>Начином презентовања пословних идеја инвеститорима и заинтересованим странама у виду </a:t>
            </a:r>
            <a:r>
              <a:rPr lang="sr-Latn-RS" sz="2800" i="1">
                <a:solidFill>
                  <a:schemeClr val="tx1"/>
                </a:solidFill>
              </a:rPr>
              <a:t>pitch</a:t>
            </a:r>
            <a:r>
              <a:rPr lang="sr-Latn-RS" sz="2800">
                <a:solidFill>
                  <a:schemeClr val="tx1"/>
                </a:solidFill>
              </a:rPr>
              <a:t>-</a:t>
            </a:r>
            <a:r>
              <a:rPr lang="sr-Cyrl-RS" sz="2800">
                <a:solidFill>
                  <a:schemeClr val="tx1"/>
                </a:solidFill>
              </a:rPr>
              <a:t>а;</a:t>
            </a:r>
            <a:endParaRPr lang="sr-Cyrl-CS" sz="2800">
              <a:solidFill>
                <a:schemeClr val="tx1"/>
              </a:solidFill>
            </a:endParaRPr>
          </a:p>
          <a:p>
            <a:pPr lvl="1" indent="-45720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800">
                <a:solidFill>
                  <a:schemeClr val="tx1"/>
                </a:solidFill>
              </a:rPr>
              <a:t>Подршком </a:t>
            </a:r>
            <a:r>
              <a:rPr lang="sr-Latn-RS" sz="2800" i="1">
                <a:solidFill>
                  <a:schemeClr val="tx1"/>
                </a:solidFill>
              </a:rPr>
              <a:t>Start-up</a:t>
            </a:r>
            <a:r>
              <a:rPr lang="sr-Latn-RS" sz="2800">
                <a:solidFill>
                  <a:schemeClr val="tx1"/>
                </a:solidFill>
              </a:rPr>
              <a:t>, </a:t>
            </a:r>
            <a:r>
              <a:rPr lang="sr-Cyrl-RS" sz="2800">
                <a:solidFill>
                  <a:schemeClr val="tx1"/>
                </a:solidFill>
              </a:rPr>
              <a:t>МСП (конкурси, субвенције, екосистем);</a:t>
            </a:r>
            <a:endParaRPr lang="sr-Cyrl-CS" sz="28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Циљ предмета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0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68521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800"/>
              <a:t>Студент стиче </a:t>
            </a:r>
            <a:r>
              <a:rPr lang="ru-RU" sz="2800" b="1"/>
              <a:t>знања и компетенције </a:t>
            </a:r>
            <a:r>
              <a:rPr lang="ru-RU" sz="2800"/>
              <a:t>из: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>
                <a:solidFill>
                  <a:schemeClr val="tx1">
                    <a:lumMod val="90000"/>
                    <a:lumOff val="10000"/>
                  </a:schemeClr>
                </a:solidFill>
              </a:rPr>
              <a:t>Области предузетништва и управљања малим и средњим предузећима;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>
                <a:solidFill>
                  <a:schemeClr val="tx1">
                    <a:lumMod val="90000"/>
                    <a:lumOff val="10000"/>
                  </a:schemeClr>
                </a:solidFill>
              </a:rPr>
              <a:t>Примене Лин стартап методологије у евалуацији предузетничких идеја;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>
                <a:solidFill>
                  <a:schemeClr val="tx1">
                    <a:lumMod val="90000"/>
                    <a:lumOff val="10000"/>
                  </a:schemeClr>
                </a:solidFill>
              </a:rPr>
              <a:t>Управљања и вођења пословних функција и процеса у малим и средњим предузећима;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>
                <a:solidFill>
                  <a:schemeClr val="tx1">
                    <a:lumMod val="90000"/>
                    <a:lumOff val="10000"/>
                  </a:schemeClr>
                </a:solidFill>
              </a:rPr>
              <a:t>Критичке анализе проблема и потреба МСП;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>
                <a:solidFill>
                  <a:schemeClr val="tx1">
                    <a:lumMod val="90000"/>
                    <a:lumOff val="10000"/>
                  </a:schemeClr>
                </a:solidFill>
              </a:rPr>
              <a:t>Управљања новим интерним предузетничким подухватима у МСП;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>
                <a:solidFill>
                  <a:schemeClr val="tx1">
                    <a:lumMod val="90000"/>
                    <a:lumOff val="10000"/>
                  </a:schemeClr>
                </a:solidFill>
              </a:rPr>
              <a:t>Планирања и реализовања научних истраживања у области предузетништва и управљања МСП.</a:t>
            </a:r>
            <a:endParaRPr lang="sr-Cyrl-RS" sz="26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Исходи предмета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5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889980" cy="4578351"/>
          </a:xfrm>
        </p:spPr>
        <p:txBody>
          <a:bodyPr>
            <a:normAutofit/>
          </a:bodyPr>
          <a:lstStyle/>
          <a:p>
            <a:pPr algn="just"/>
            <a:r>
              <a:rPr lang="sr-Cyrl-RS" sz="2600"/>
              <a:t>Предавања: </a:t>
            </a:r>
          </a:p>
          <a:p>
            <a:pPr lvl="1" indent="-4572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200">
                <a:solidFill>
                  <a:schemeClr val="tx1"/>
                </a:solidFill>
              </a:rPr>
              <a:t>теоријски концепти управљања МСП и предузетништва;</a:t>
            </a:r>
          </a:p>
          <a:p>
            <a:pPr algn="just"/>
            <a:endParaRPr lang="sr-Cyrl-RS" sz="2600"/>
          </a:p>
          <a:p>
            <a:pPr algn="just"/>
            <a:r>
              <a:rPr lang="sr-Cyrl-RS" sz="2600"/>
              <a:t>Вежбе: </a:t>
            </a:r>
          </a:p>
          <a:p>
            <a:pPr lvl="1" indent="-4572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200">
                <a:solidFill>
                  <a:schemeClr val="tx1"/>
                </a:solidFill>
              </a:rPr>
              <a:t>практичне вежбе и радионице о евалуацији пословне идеје и елементима структуре</a:t>
            </a:r>
            <a:r>
              <a:rPr lang="sr-Latn-RS" sz="2200">
                <a:solidFill>
                  <a:schemeClr val="tx1"/>
                </a:solidFill>
              </a:rPr>
              <a:t> </a:t>
            </a:r>
            <a:r>
              <a:rPr lang="sr-Cyrl-RS" sz="2200">
                <a:solidFill>
                  <a:schemeClr val="tx1"/>
                </a:solidFill>
              </a:rPr>
              <a:t>бизнис плана, презентације пословне идеје.</a:t>
            </a:r>
            <a:endParaRPr lang="sr-Cyrl-RS" sz="2200" i="1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Настава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3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600">
                <a:solidFill>
                  <a:schemeClr val="tx1"/>
                </a:solidFill>
              </a:rPr>
              <a:t>Испитне активности:</a:t>
            </a:r>
          </a:p>
          <a:p>
            <a:pPr algn="just"/>
            <a:endParaRPr lang="sr-Latn-RS" sz="260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sr-Cyrl-RS" b="1">
                <a:solidFill>
                  <a:schemeClr val="tx1"/>
                </a:solidFill>
              </a:rPr>
              <a:t>Тест</a:t>
            </a:r>
            <a:r>
              <a:rPr lang="sr-Cyrl-RS">
                <a:solidFill>
                  <a:schemeClr val="tx1"/>
                </a:solidFill>
              </a:rPr>
              <a:t> – теоријски тест о основним знањима из области предузетништва и управљања МСП;</a:t>
            </a:r>
            <a:endParaRPr lang="sr-Latn-RS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sr-Cyrl-RS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sr-Cyrl-RS"/>
          </a:p>
          <a:p>
            <a:pPr marL="514350" indent="-514350" algn="just">
              <a:buFont typeface="+mj-lt"/>
              <a:buAutoNum type="arabicPeriod"/>
            </a:pPr>
            <a:r>
              <a:rPr lang="sr-Cyrl-RS" b="1">
                <a:solidFill>
                  <a:schemeClr val="tx1"/>
                </a:solidFill>
              </a:rPr>
              <a:t>Презентација пословне идеје </a:t>
            </a:r>
            <a:r>
              <a:rPr lang="sr-Cyrl-RS">
                <a:solidFill>
                  <a:schemeClr val="tx1"/>
                </a:solidFill>
              </a:rPr>
              <a:t>– </a:t>
            </a:r>
            <a:r>
              <a:rPr lang="sr-Latn-RS" i="1"/>
              <a:t>Pitch</a:t>
            </a:r>
            <a:r>
              <a:rPr lang="sr-Cyrl-RS" i="1"/>
              <a:t>.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Начин полагања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4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sr-Latn-RS" sz="26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Примери идеја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izgled piv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3050" y="1933575"/>
            <a:ext cx="6553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93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Montserrat Medium</vt:lpstr>
      <vt:lpstr>Montserrat SemiBold</vt:lpstr>
      <vt:lpstr>Wingdings 3</vt:lpstr>
      <vt:lpstr>Office Theme</vt:lpstr>
      <vt:lpstr>PowerPoint Presentation</vt:lpstr>
      <vt:lpstr>Предузетништво и управљање малим и средњим предузећима</vt:lpstr>
      <vt:lpstr>Наставници и сарадници</vt:lpstr>
      <vt:lpstr>Значај области</vt:lpstr>
      <vt:lpstr>Циљ предмета</vt:lpstr>
      <vt:lpstr>Исходи предмета</vt:lpstr>
      <vt:lpstr>Настава</vt:lpstr>
      <vt:lpstr>Начин полагања</vt:lpstr>
      <vt:lpstr>Примери идеја</vt:lpstr>
      <vt:lpstr>Примери идеја</vt:lpstr>
      <vt:lpstr>Примери идеја</vt:lpstr>
      <vt:lpstr>Примери</vt:lpstr>
      <vt:lpstr>Примери идеја</vt:lpstr>
      <vt:lpstr>Користи за студенте</vt:lpstr>
      <vt:lpstr>Предузетништво и управљање малим и средњим предузећима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Ognjen R. Anđelić</cp:lastModifiedBy>
  <cp:revision>1</cp:revision>
  <dcterms:created xsi:type="dcterms:W3CDTF">2022-10-16T13:21:43Z</dcterms:created>
  <dcterms:modified xsi:type="dcterms:W3CDTF">2024-11-26T14:32:27Z</dcterms:modified>
</cp:coreProperties>
</file>