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76" r:id="rId6"/>
    <p:sldId id="277" r:id="rId7"/>
    <p:sldId id="278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6"/>
            <p14:sldId id="277"/>
            <p14:sldId id="278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917209"/>
            <a:ext cx="10817226" cy="368300"/>
          </a:xfrm>
        </p:spPr>
        <p:txBody>
          <a:bodyPr/>
          <a:lstStyle/>
          <a:p>
            <a:br>
              <a:rPr lang="sr-Latn-RS" sz="3400" b="1" dirty="0"/>
            </a:br>
            <a:br>
              <a:rPr lang="sr-Latn-RS" sz="3400" b="1" dirty="0"/>
            </a:br>
            <a:r>
              <a:rPr lang="sr-Cyrl-RS" sz="3400" b="1" dirty="0"/>
              <a:t>СТРАНЕ ДИРЕКТНЕ ИНВЕСТИЦИЈЕ И ЕКОНОМСКИ РАЗВОЈ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r-Cyrl-RS" dirty="0"/>
              <a:t>Катедра за економију, пословно планирање и међународни менаџмент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Сандра Једнак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sandra.jednak@fon.bg.ac.rs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en-US" sz="1400" dirty="0"/>
              <a:t>216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0" indent="0"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Милош </a:t>
            </a:r>
            <a:r>
              <a:rPr lang="sr-Cyrl-CS" sz="2000" dirty="0" err="1"/>
              <a:t>Парежанин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milos.parezanin@fon.bg.ac.rs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201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Изучавање међузависности страних директних инвестиција и економског развоја.</a:t>
            </a:r>
            <a:endParaRPr lang="sr-Cyrl-RS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sr-Cyrl-RS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400" dirty="0"/>
              <a:t>Сагледавање утицаја економског и пословног окружења на привлачење страних директних инвестиција, као и утицај страних директних инвестиција на развој региона и привреде</a:t>
            </a:r>
            <a:r>
              <a:rPr lang="sr-Latn-RS" sz="2400" dirty="0"/>
              <a:t>.</a:t>
            </a:r>
            <a:endParaRPr lang="sr-Latn-C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D01DE-0426-F6DE-A17E-5EA9117F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2FFE-FE85-7E7B-4CC8-5A5216FA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597F2-EA29-326B-6B4C-E8D7AAA60A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DF941-6F84-8152-429C-16AE413AD6D4}"/>
              </a:ext>
            </a:extLst>
          </p:cNvPr>
          <p:cNvSpPr/>
          <p:nvPr/>
        </p:nvSpPr>
        <p:spPr>
          <a:xfrm>
            <a:off x="923925" y="1390650"/>
            <a:ext cx="10201275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Теорија и врсте међународног кретања капитала;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Историја међународног кретања капитала;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Облици и врсте међународног кретања капитала;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Глобализација; 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Мултинационалне компаније; 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Дефинисање СДИ; 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Теорије СДИ; 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Облици и врсте СДИ; 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Значај и ефекти СДИ за домицилну земљу; </a:t>
            </a:r>
            <a:endParaRPr lang="sr-Latn-RS" sz="28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800" dirty="0"/>
              <a:t>Значај и ефекти СДИ за инвеститоре; </a:t>
            </a:r>
            <a:endParaRPr kumimoji="0" lang="en-US" altLang="sr-Latn-R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2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9BC0-FE77-1924-7DAD-987A39136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9593-B130-BB75-2872-EFAC10F7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2F850-81DE-1595-7221-6A12146DFD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964A0-596D-A7C2-DB37-60EB9930CC73}"/>
              </a:ext>
            </a:extLst>
          </p:cNvPr>
          <p:cNvSpPr/>
          <p:nvPr/>
        </p:nvSpPr>
        <p:spPr>
          <a:xfrm>
            <a:off x="923925" y="1390650"/>
            <a:ext cx="10201275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Аналитички оквири за привлачење СДИ;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Утицај СДИ на запосленост, БДП, инфлацију и остале макроекономске величине;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Утицај СДИ на преформансе предузећа;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СДИ и платни биланс;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СДИ и одрживи економски развој;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Дефинисање одрживог економског раста и развоја;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Економско, пословно и политичко окружење;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Врсте ризика и ризик инвестирања у домицилну земљу;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Међународни порески систем – порез на профит, капитал, робе и услуге и остали порези у домицилној земљи и земљи инвеститора;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81982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164F7-63AD-CADC-60C3-FC0B2AC3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07CB-2705-E84E-6C7F-4A8F46E3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09982-0026-C446-85D3-CE40F0A7D1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1AE9F-7D5A-8380-A715-5BBDE2C8247C}"/>
              </a:ext>
            </a:extLst>
          </p:cNvPr>
          <p:cNvSpPr/>
          <p:nvPr/>
        </p:nvSpPr>
        <p:spPr>
          <a:xfrm>
            <a:off x="923925" y="1390650"/>
            <a:ext cx="10201275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Структура и трошкови инвестирања;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СДИ и регионални економски развој;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Концентрација и утицај СДИ на регионални развој;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СДИ и економски развој Централноисточне Европе;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СДИ и економски развој Југоисточне Европе;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СДИ и економски развој Србије;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Глобални инвестициони трендови;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Утицај СДИ на одрживи развој и циркуларну економију;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Иницијатива „Појас и пут“.</a:t>
            </a:r>
            <a:endParaRPr kumimoji="0" lang="en-US" altLang="sr-Latn-R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4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Активности у току наставе (10 поена)</a:t>
            </a:r>
            <a:r>
              <a:rPr lang="sr-Latn-RS" sz="2400" dirty="0"/>
              <a:t>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Семинарски рад</a:t>
            </a:r>
            <a:r>
              <a:rPr lang="sr-Latn-CS" sz="2400" dirty="0">
                <a:cs typeface="Arial" charset="0"/>
              </a:rPr>
              <a:t>: </a:t>
            </a:r>
            <a:r>
              <a:rPr lang="ru-RU" sz="2400" dirty="0"/>
              <a:t>(</a:t>
            </a:r>
            <a:r>
              <a:rPr lang="sr-Latn-RS" sz="2400" dirty="0"/>
              <a:t>4</a:t>
            </a:r>
            <a:r>
              <a:rPr lang="ru-RU" sz="2400" dirty="0"/>
              <a:t>0 поена)</a:t>
            </a:r>
            <a:r>
              <a:rPr lang="sr-Latn-RS" sz="2400" dirty="0"/>
              <a:t> </a:t>
            </a:r>
            <a:endParaRPr lang="sr-Cyrl-R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Одбрана семинарског рада и усмени део испита (</a:t>
            </a:r>
            <a:r>
              <a:rPr lang="sr-Latn-RS" sz="2400" dirty="0">
                <a:cs typeface="Arial" charset="0"/>
              </a:rPr>
              <a:t>50 poena</a:t>
            </a:r>
            <a:r>
              <a:rPr lang="sr-Cyrl-RS" sz="2400" dirty="0">
                <a:cs typeface="Arial" charset="0"/>
              </a:rPr>
              <a:t>)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</a:t>
            </a:r>
            <a:r>
              <a:rPr lang="sr-Cyrl-RS" sz="2400" dirty="0" err="1">
                <a:cs typeface="Arial" charset="0"/>
              </a:rPr>
              <a:t>дабрана</a:t>
            </a:r>
            <a:r>
              <a:rPr lang="sr-Cyrl-RS" sz="2400" dirty="0">
                <a:cs typeface="Arial" charset="0"/>
              </a:rPr>
              <a:t> поглавља из</a:t>
            </a:r>
            <a:r>
              <a:rPr lang="ru-RU" sz="2400" dirty="0">
                <a:cs typeface="Arial" charset="0"/>
              </a:rPr>
              <a:t>:</a:t>
            </a: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600" dirty="0"/>
              <a:t>Крагуљ , Д., Економија - Основи микроекономске и макроекономске анализе, Факултет организационих наука, Београд, 2024.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600" dirty="0"/>
              <a:t>Једнак С., Развој економије засноване на знању: изазови и могућности, Задужбина Андрејевић, Београд, 2012.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Krugman</a:t>
            </a:r>
            <a:r>
              <a:rPr lang="sr-Latn-RS" sz="1600" dirty="0"/>
              <a:t>, </a:t>
            </a:r>
            <a:r>
              <a:rPr lang="sr-Latn-RS" sz="1600" dirty="0" err="1"/>
              <a:t>Obstfeld</a:t>
            </a:r>
            <a:r>
              <a:rPr lang="sr-Latn-RS" sz="1600" dirty="0"/>
              <a:t>, Međunarodna ekonomija, Data Status, 2009.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Todoro</a:t>
            </a:r>
            <a:r>
              <a:rPr lang="sr-Latn-RS" sz="1600" dirty="0"/>
              <a:t>, </a:t>
            </a:r>
            <a:r>
              <a:rPr lang="sr-Latn-RS" sz="1600" dirty="0" err="1"/>
              <a:t>M.P</a:t>
            </a:r>
            <a:r>
              <a:rPr lang="sr-Latn-RS" sz="1600" dirty="0"/>
              <a:t>., </a:t>
            </a:r>
            <a:r>
              <a:rPr lang="sr-Latn-RS" sz="1600" dirty="0" err="1"/>
              <a:t>Smith</a:t>
            </a:r>
            <a:r>
              <a:rPr lang="sr-Latn-RS" sz="1600" dirty="0"/>
              <a:t> </a:t>
            </a:r>
            <a:r>
              <a:rPr lang="sr-Latn-RS" sz="1600" dirty="0" err="1"/>
              <a:t>S.C</a:t>
            </a:r>
            <a:r>
              <a:rPr lang="sr-Latn-RS" sz="1600" dirty="0"/>
              <a:t>, </a:t>
            </a:r>
            <a:r>
              <a:rPr lang="sr-Latn-RS" sz="1600" dirty="0" err="1"/>
              <a:t>Economic</a:t>
            </a:r>
            <a:r>
              <a:rPr lang="sr-Latn-RS" sz="1600" dirty="0"/>
              <a:t> </a:t>
            </a:r>
            <a:r>
              <a:rPr lang="sr-Latn-RS" sz="1600" dirty="0" err="1"/>
              <a:t>Development</a:t>
            </a:r>
            <a:r>
              <a:rPr lang="sr-Latn-RS" sz="1600" dirty="0"/>
              <a:t> - </a:t>
            </a:r>
            <a:r>
              <a:rPr lang="sr-Latn-RS" sz="1600" dirty="0" err="1"/>
              <a:t>12th</a:t>
            </a:r>
            <a:r>
              <a:rPr lang="sr-Latn-RS" sz="1600" dirty="0"/>
              <a:t> </a:t>
            </a:r>
            <a:r>
              <a:rPr lang="sr-Latn-RS" sz="1600" dirty="0" err="1"/>
              <a:t>Edition</a:t>
            </a:r>
            <a:r>
              <a:rPr lang="sr-Latn-RS" sz="1600" dirty="0"/>
              <a:t>, </a:t>
            </a:r>
            <a:r>
              <a:rPr lang="sr-Latn-RS" sz="1600" dirty="0" err="1"/>
              <a:t>Pearson</a:t>
            </a:r>
            <a:r>
              <a:rPr lang="sr-Latn-RS" sz="1600" dirty="0"/>
              <a:t>, 2015.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/>
              <a:t>Moran </a:t>
            </a:r>
            <a:r>
              <a:rPr lang="sr-Latn-RS" sz="1600" dirty="0" err="1"/>
              <a:t>T.H</a:t>
            </a:r>
            <a:r>
              <a:rPr lang="sr-Latn-RS" sz="1600" dirty="0"/>
              <a:t>., </a:t>
            </a:r>
            <a:r>
              <a:rPr lang="sr-Latn-RS" sz="1600" dirty="0" err="1"/>
              <a:t>Foreign</a:t>
            </a:r>
            <a:r>
              <a:rPr lang="sr-Latn-RS" sz="1600" dirty="0"/>
              <a:t> </a:t>
            </a:r>
            <a:r>
              <a:rPr lang="sr-Latn-RS" sz="1600" dirty="0" err="1"/>
              <a:t>Direct</a:t>
            </a:r>
            <a:r>
              <a:rPr lang="sr-Latn-RS" sz="1600" dirty="0"/>
              <a:t> </a:t>
            </a:r>
            <a:r>
              <a:rPr lang="sr-Latn-RS" sz="1600" dirty="0" err="1"/>
              <a:t>Investment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Development</a:t>
            </a:r>
            <a:r>
              <a:rPr lang="sr-Latn-RS" sz="1600" dirty="0"/>
              <a:t>: </a:t>
            </a:r>
            <a:r>
              <a:rPr lang="sr-Latn-RS" sz="1600" dirty="0" err="1"/>
              <a:t>Reevaluating</a:t>
            </a:r>
            <a:r>
              <a:rPr lang="sr-Latn-RS" sz="1600" dirty="0"/>
              <a:t> </a:t>
            </a:r>
            <a:r>
              <a:rPr lang="sr-Latn-RS" sz="1600" dirty="0" err="1"/>
              <a:t>Policies</a:t>
            </a:r>
            <a:r>
              <a:rPr lang="sr-Latn-RS" sz="1600" dirty="0"/>
              <a:t> </a:t>
            </a:r>
            <a:r>
              <a:rPr lang="sr-Latn-RS" sz="1600" dirty="0" err="1"/>
              <a:t>for</a:t>
            </a:r>
            <a:r>
              <a:rPr lang="sr-Latn-RS" sz="1600" dirty="0"/>
              <a:t> </a:t>
            </a:r>
            <a:r>
              <a:rPr lang="sr-Latn-RS" sz="1600" dirty="0" err="1"/>
              <a:t>Developed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Developing</a:t>
            </a:r>
            <a:r>
              <a:rPr lang="sr-Latn-RS" sz="1600" dirty="0"/>
              <a:t>, Peterson Institute, 2011.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Moon</a:t>
            </a:r>
            <a:r>
              <a:rPr lang="sr-Latn-RS" sz="1600" dirty="0"/>
              <a:t>, H. C., </a:t>
            </a:r>
            <a:r>
              <a:rPr lang="sr-Latn-RS" sz="1600" dirty="0" err="1"/>
              <a:t>Foreign</a:t>
            </a:r>
            <a:r>
              <a:rPr lang="sr-Latn-RS" sz="1600" dirty="0"/>
              <a:t> </a:t>
            </a:r>
            <a:r>
              <a:rPr lang="sr-Latn-RS" sz="1600" dirty="0" err="1"/>
              <a:t>direct</a:t>
            </a:r>
            <a:r>
              <a:rPr lang="sr-Latn-RS" sz="1600" dirty="0"/>
              <a:t> </a:t>
            </a:r>
            <a:r>
              <a:rPr lang="sr-Latn-RS" sz="1600" dirty="0" err="1"/>
              <a:t>investment</a:t>
            </a:r>
            <a:r>
              <a:rPr lang="sr-Latn-RS" sz="1600" dirty="0"/>
              <a:t>: a global </a:t>
            </a:r>
            <a:r>
              <a:rPr lang="sr-Latn-RS" sz="1600" dirty="0" err="1"/>
              <a:t>perspective</a:t>
            </a:r>
            <a:r>
              <a:rPr lang="sr-Latn-RS" sz="1600" dirty="0"/>
              <a:t>, </a:t>
            </a:r>
            <a:r>
              <a:rPr lang="sr-Latn-RS" sz="1600" dirty="0" err="1"/>
              <a:t>World</a:t>
            </a:r>
            <a:r>
              <a:rPr lang="sr-Latn-RS" sz="1600" dirty="0"/>
              <a:t> </a:t>
            </a:r>
            <a:r>
              <a:rPr lang="sr-Latn-RS" sz="1600" dirty="0" err="1"/>
              <a:t>Scientific</a:t>
            </a:r>
            <a:r>
              <a:rPr lang="sr-Latn-RS" sz="1600" dirty="0"/>
              <a:t>, 2015.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/>
              <a:t>OECD, </a:t>
            </a:r>
            <a:r>
              <a:rPr lang="sr-Latn-RS" sz="1600" dirty="0" err="1"/>
              <a:t>Benchmark</a:t>
            </a:r>
            <a:r>
              <a:rPr lang="sr-Latn-RS" sz="1600" dirty="0"/>
              <a:t> </a:t>
            </a:r>
            <a:r>
              <a:rPr lang="sr-Latn-RS" sz="1600" dirty="0" err="1"/>
              <a:t>Definition</a:t>
            </a:r>
            <a:r>
              <a:rPr lang="sr-Latn-RS" sz="1600" dirty="0"/>
              <a:t> </a:t>
            </a:r>
            <a:r>
              <a:rPr lang="sr-Latn-RS" sz="1600" dirty="0" err="1"/>
              <a:t>of</a:t>
            </a:r>
            <a:r>
              <a:rPr lang="sr-Latn-RS" sz="1600" dirty="0"/>
              <a:t> </a:t>
            </a:r>
            <a:r>
              <a:rPr lang="sr-Latn-RS" sz="1600" dirty="0" err="1"/>
              <a:t>Foreign</a:t>
            </a:r>
            <a:r>
              <a:rPr lang="sr-Latn-RS" sz="1600" dirty="0"/>
              <a:t> </a:t>
            </a:r>
            <a:r>
              <a:rPr lang="sr-Latn-RS" sz="1600" dirty="0" err="1"/>
              <a:t>Direct</a:t>
            </a:r>
            <a:r>
              <a:rPr lang="sr-Latn-RS" sz="1600" dirty="0"/>
              <a:t> </a:t>
            </a:r>
            <a:r>
              <a:rPr lang="sr-Latn-RS" sz="1600" dirty="0" err="1"/>
              <a:t>Investment</a:t>
            </a:r>
            <a:r>
              <a:rPr lang="sr-Latn-RS" sz="1600" dirty="0"/>
              <a:t> - </a:t>
            </a:r>
            <a:r>
              <a:rPr lang="sr-Latn-RS" sz="1600" dirty="0" err="1"/>
              <a:t>4th</a:t>
            </a:r>
            <a:r>
              <a:rPr lang="sr-Latn-RS" sz="1600" dirty="0"/>
              <a:t> </a:t>
            </a:r>
            <a:r>
              <a:rPr lang="sr-Latn-RS" sz="1600" dirty="0" err="1"/>
              <a:t>Edition</a:t>
            </a:r>
            <a:r>
              <a:rPr lang="sr-Latn-RS" sz="1600" dirty="0"/>
              <a:t>, OECD, 2008.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Hofmann</a:t>
            </a:r>
            <a:r>
              <a:rPr lang="sr-Latn-RS" sz="1600" dirty="0"/>
              <a:t>, P., </a:t>
            </a:r>
            <a:r>
              <a:rPr lang="sr-Latn-RS" sz="1600" dirty="0" err="1"/>
              <a:t>The</a:t>
            </a:r>
            <a:r>
              <a:rPr lang="sr-Latn-RS" sz="1600" dirty="0"/>
              <a:t> </a:t>
            </a:r>
            <a:r>
              <a:rPr lang="sr-Latn-RS" sz="1600" dirty="0" err="1"/>
              <a:t>Impact</a:t>
            </a:r>
            <a:r>
              <a:rPr lang="sr-Latn-RS" sz="1600" dirty="0"/>
              <a:t> </a:t>
            </a:r>
            <a:r>
              <a:rPr lang="sr-Latn-RS" sz="1600" dirty="0" err="1"/>
              <a:t>of</a:t>
            </a:r>
            <a:r>
              <a:rPr lang="sr-Latn-RS" sz="1600" dirty="0"/>
              <a:t> </a:t>
            </a:r>
            <a:r>
              <a:rPr lang="sr-Latn-RS" sz="1600" dirty="0" err="1"/>
              <a:t>International</a:t>
            </a:r>
            <a:r>
              <a:rPr lang="sr-Latn-RS" sz="1600" dirty="0"/>
              <a:t> </a:t>
            </a:r>
            <a:r>
              <a:rPr lang="sr-Latn-RS" sz="1600" dirty="0" err="1"/>
              <a:t>Trade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FDI</a:t>
            </a:r>
            <a:r>
              <a:rPr lang="sr-Latn-RS" sz="1600" dirty="0"/>
              <a:t> on </a:t>
            </a:r>
            <a:r>
              <a:rPr lang="sr-Latn-RS" sz="1600" dirty="0" err="1"/>
              <a:t>Economic</a:t>
            </a:r>
            <a:r>
              <a:rPr lang="sr-Latn-RS" sz="1600" dirty="0"/>
              <a:t> </a:t>
            </a:r>
            <a:r>
              <a:rPr lang="sr-Latn-RS" sz="1600" dirty="0" err="1"/>
              <a:t>Growth</a:t>
            </a:r>
            <a:r>
              <a:rPr lang="sr-Latn-RS" sz="1600" dirty="0"/>
              <a:t> </a:t>
            </a:r>
            <a:r>
              <a:rPr lang="sr-Latn-RS" sz="1600" dirty="0" err="1"/>
              <a:t>and</a:t>
            </a:r>
            <a:r>
              <a:rPr lang="sr-Latn-RS" sz="1600" dirty="0"/>
              <a:t> </a:t>
            </a:r>
            <a:r>
              <a:rPr lang="sr-Latn-RS" sz="1600" dirty="0" err="1"/>
              <a:t>Technological</a:t>
            </a:r>
            <a:r>
              <a:rPr lang="sr-Latn-RS" sz="1600" dirty="0"/>
              <a:t> </a:t>
            </a:r>
            <a:r>
              <a:rPr lang="sr-Latn-RS" sz="1600" dirty="0" err="1"/>
              <a:t>Change</a:t>
            </a:r>
            <a:r>
              <a:rPr lang="sr-Latn-RS" sz="1600" dirty="0"/>
              <a:t>, </a:t>
            </a:r>
            <a:r>
              <a:rPr lang="sr-Latn-RS" sz="1600" dirty="0" err="1"/>
              <a:t>Springer</a:t>
            </a:r>
            <a:r>
              <a:rPr lang="sr-Latn-RS" sz="1600" dirty="0"/>
              <a:t>, 2013</a:t>
            </a:r>
            <a:endParaRPr lang="sr-Latn-RS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503</Words>
  <Application>Microsoft Office PowerPoint</Application>
  <PresentationFormat>Široki ekran</PresentationFormat>
  <Paragraphs>75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Montserrat Medium</vt:lpstr>
      <vt:lpstr>Montserrat SemiBold</vt:lpstr>
      <vt:lpstr>Verdana</vt:lpstr>
      <vt:lpstr>Wingdings 2</vt:lpstr>
      <vt:lpstr>Office Theme</vt:lpstr>
      <vt:lpstr>PowerPoint prezentacija</vt:lpstr>
      <vt:lpstr>  СТРАНЕ ДИРЕКТНЕ ИНВЕСТИЦИЈЕ И ЕКОНОМСКИ РАЗВОЈ</vt:lpstr>
      <vt:lpstr>Наставници и сарадници</vt:lpstr>
      <vt:lpstr>Циљ предмета</vt:lpstr>
      <vt:lpstr>Садржај предмета</vt:lpstr>
      <vt:lpstr>Садржај предмета</vt:lpstr>
      <vt:lpstr>Садржај предмета</vt:lpstr>
      <vt:lpstr>Начин полагања предмета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Miloš D. Parežanin</cp:lastModifiedBy>
  <cp:revision>82</cp:revision>
  <dcterms:created xsi:type="dcterms:W3CDTF">2022-10-16T13:21:43Z</dcterms:created>
  <dcterms:modified xsi:type="dcterms:W3CDTF">2024-11-28T15:53:23Z</dcterms:modified>
</cp:coreProperties>
</file>