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59" r:id="rId4"/>
    <p:sldId id="260" r:id="rId5"/>
    <p:sldId id="279" r:id="rId6"/>
    <p:sldId id="278" r:id="rId7"/>
    <p:sldId id="272" r:id="rId8"/>
    <p:sldId id="277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68"/>
            <p14:sldId id="259"/>
            <p14:sldId id="260"/>
            <p14:sldId id="279"/>
            <p14:sldId id="278"/>
            <p14:sldId id="272"/>
            <p14:sldId id="277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4FE94E-15C8-4919-8893-34AB85ECE5C6}" v="5" dt="2024-11-26T15:01:46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3447" autoAdjust="0"/>
  </p:normalViewPr>
  <p:slideViewPr>
    <p:cSldViewPr snapToGrid="0">
      <p:cViewPr varScale="1">
        <p:scale>
          <a:sx n="77" d="100"/>
          <a:sy n="77" d="100"/>
        </p:scale>
        <p:origin x="92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26/11/2024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817226" cy="639619"/>
          </a:xfrm>
        </p:spPr>
        <p:txBody>
          <a:bodyPr/>
          <a:lstStyle/>
          <a:p>
            <a:r>
              <a:rPr lang="sr-Cyrl-RS" sz="3400" b="1" dirty="0"/>
              <a:t>ПОСЛОВНО ИЗВЕШТАВАЊЕ И ИНДИКАТОРИ ПЕРФОРМАНСИ</a:t>
            </a:r>
            <a:endParaRPr lang="en-GB" sz="3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r-Cyrl-RS" dirty="0"/>
              <a:t>Катедра за управљањем производњом и пружањем услуга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06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000" dirty="0"/>
              <a:t>Пр</a:t>
            </a:r>
            <a:r>
              <a:rPr lang="en-US" sz="2000" dirty="0"/>
              <a:t>o</a:t>
            </a:r>
            <a:r>
              <a:rPr lang="sr-Cyrl-CS" sz="2000" dirty="0"/>
              <a:t>ф. др Даница Лечић-Цветковић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2000" dirty="0"/>
              <a:t>	Е-маил: </a:t>
            </a:r>
            <a:r>
              <a:rPr lang="en-US" sz="2000" dirty="0"/>
              <a:t>danica.lecic-cvetkovic</a:t>
            </a:r>
            <a:r>
              <a:rPr lang="sr-Latn-RS" sz="2000" dirty="0"/>
              <a:t>@fon.bg.ac.rs</a:t>
            </a:r>
            <a:endParaRPr lang="sr-Cyrl-CS" sz="2000" dirty="0"/>
          </a:p>
          <a:p>
            <a:pPr>
              <a:spcBef>
                <a:spcPts val="0"/>
              </a:spcBef>
              <a:buNone/>
            </a:pPr>
            <a:r>
              <a:rPr lang="sr-Cyrl-CS" sz="2000" dirty="0"/>
              <a:t>	Кабинет: </a:t>
            </a:r>
            <a:r>
              <a:rPr lang="en-US" sz="2000" dirty="0"/>
              <a:t>4</a:t>
            </a:r>
            <a:r>
              <a:rPr lang="sr-Cyrl-CS" sz="2000" dirty="0"/>
              <a:t>04</a:t>
            </a:r>
          </a:p>
          <a:p>
            <a:pPr>
              <a:spcBef>
                <a:spcPts val="0"/>
              </a:spcBef>
              <a:buNone/>
            </a:pPr>
            <a:endParaRPr lang="sr-Cyrl-CS" sz="2000" dirty="0"/>
          </a:p>
          <a:p>
            <a:pPr>
              <a:buFont typeface="Arial" pitchFamily="34" charset="0"/>
              <a:buChar char="•"/>
            </a:pPr>
            <a:r>
              <a:rPr lang="sr-Cyrl-CS" sz="2000" dirty="0"/>
              <a:t>Теодора Рајковић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2000" dirty="0"/>
              <a:t>	Е-маил: </a:t>
            </a:r>
            <a:r>
              <a:rPr lang="en-US" sz="2000" dirty="0" err="1"/>
              <a:t>teodora.rajkovic</a:t>
            </a:r>
            <a:r>
              <a:rPr lang="sr-Latn-RS" sz="2000" dirty="0"/>
              <a:t>@fon.bg.ac.rs</a:t>
            </a:r>
            <a:endParaRPr lang="sr-Cyrl-CS" sz="2000" dirty="0"/>
          </a:p>
          <a:p>
            <a:pPr>
              <a:spcBef>
                <a:spcPts val="0"/>
              </a:spcBef>
              <a:buNone/>
            </a:pPr>
            <a:r>
              <a:rPr lang="sr-Cyrl-CS" sz="2000" dirty="0"/>
              <a:t>	Кабинет:</a:t>
            </a:r>
            <a:r>
              <a:rPr lang="sr-Latn-RS" sz="2000" dirty="0"/>
              <a:t> </a:t>
            </a:r>
            <a:r>
              <a:rPr lang="sr-Cyrl-RS" sz="2000" dirty="0"/>
              <a:t>107</a:t>
            </a:r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Наставници и сарадници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0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Циљ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925" y="1739762"/>
            <a:ext cx="1065847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ru-RU" sz="2200" dirty="0"/>
              <a:t> Стицање знања о:</a:t>
            </a:r>
          </a:p>
          <a:p>
            <a:pPr lvl="1">
              <a:spcBef>
                <a:spcPts val="1200"/>
              </a:spcBef>
              <a:buBlip>
                <a:blip r:embed="rId2"/>
              </a:buBlip>
            </a:pPr>
            <a:r>
              <a:rPr lang="ru-RU" sz="2000" dirty="0"/>
              <a:t> Савременом начину управљања производним или услужним  предузећима заснованом на управљању перформансама;</a:t>
            </a:r>
          </a:p>
          <a:p>
            <a:pPr lvl="1">
              <a:spcBef>
                <a:spcPts val="1200"/>
              </a:spcBef>
              <a:buBlip>
                <a:blip r:embed="rId2"/>
              </a:buBlip>
            </a:pPr>
            <a:r>
              <a:rPr lang="ru-RU" sz="2000" dirty="0"/>
              <a:t> Перформансама;</a:t>
            </a:r>
          </a:p>
          <a:p>
            <a:pPr lvl="1">
              <a:spcBef>
                <a:spcPts val="1200"/>
              </a:spcBef>
              <a:buBlip>
                <a:blip r:embed="rId2"/>
              </a:buBlip>
            </a:pPr>
            <a:r>
              <a:rPr lang="ru-RU" sz="2000" dirty="0"/>
              <a:t> Индикаторима перформанси;</a:t>
            </a:r>
          </a:p>
          <a:p>
            <a:pPr lvl="1">
              <a:spcBef>
                <a:spcPts val="1200"/>
              </a:spcBef>
              <a:buBlip>
                <a:blip r:embed="rId2"/>
              </a:buBlip>
            </a:pPr>
            <a:r>
              <a:rPr lang="ru-RU" sz="2000" dirty="0"/>
              <a:t> Кључним индикаторима перформанси (енг. </a:t>
            </a:r>
            <a:r>
              <a:rPr lang="en-US" sz="2000" i="1" dirty="0"/>
              <a:t>Ke</a:t>
            </a:r>
            <a:r>
              <a:rPr lang="sr-Latn-RS" sz="2000" i="1" dirty="0"/>
              <a:t>y</a:t>
            </a:r>
            <a:r>
              <a:rPr lang="en-US" sz="2000" i="1" dirty="0"/>
              <a:t> Performance Indicators - KPI</a:t>
            </a:r>
            <a:r>
              <a:rPr lang="ru-RU" sz="2000" dirty="0"/>
              <a:t>);</a:t>
            </a:r>
          </a:p>
          <a:p>
            <a:pPr lvl="1">
              <a:spcBef>
                <a:spcPts val="1200"/>
              </a:spcBef>
              <a:buBlip>
                <a:blip r:embed="rId2"/>
              </a:buBlip>
            </a:pPr>
            <a:r>
              <a:rPr lang="ru-RU" sz="2000" dirty="0"/>
              <a:t> Системима и моделима за управљање перформансама;</a:t>
            </a:r>
          </a:p>
          <a:p>
            <a:pPr lvl="1">
              <a:spcBef>
                <a:spcPts val="1200"/>
              </a:spcBef>
              <a:buBlip>
                <a:blip r:embed="rId2"/>
              </a:buBlip>
            </a:pPr>
            <a:r>
              <a:rPr lang="ru-RU" sz="2000" dirty="0"/>
              <a:t> Пословном извештавању заснованом на </a:t>
            </a:r>
            <a:r>
              <a:rPr lang="en-US" sz="2000" i="1" dirty="0"/>
              <a:t>KPI</a:t>
            </a:r>
            <a:r>
              <a:rPr lang="ru-RU" sz="2000" dirty="0"/>
              <a:t>;</a:t>
            </a:r>
          </a:p>
          <a:p>
            <a:pPr lvl="1">
              <a:spcBef>
                <a:spcPts val="12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8AA56-0EBE-6ED9-4182-119B40D0A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43B46-BBD8-2D63-4C32-E01FF02ED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803C33-291B-4FB8-33FC-F26E6DDC032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EEDAC0-2325-52DB-9D6A-E34D9A3A1DB9}"/>
              </a:ext>
            </a:extLst>
          </p:cNvPr>
          <p:cNvSpPr/>
          <p:nvPr/>
        </p:nvSpPr>
        <p:spPr>
          <a:xfrm>
            <a:off x="923925" y="1379577"/>
            <a:ext cx="1065847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ru-RU" dirty="0"/>
              <a:t> Основни концепти управљања перформансама у производним и услужним предузећима</a:t>
            </a:r>
            <a:r>
              <a:rPr lang="en-US" dirty="0"/>
              <a:t>;</a:t>
            </a:r>
            <a:r>
              <a:rPr lang="ru-RU" dirty="0"/>
              <a:t> </a:t>
            </a: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ru-RU" dirty="0"/>
              <a:t> Перформансе, индикатори перформанси, управљање индикаторима перформанси</a:t>
            </a:r>
            <a:r>
              <a:rPr lang="en-US" dirty="0"/>
              <a:t>;</a:t>
            </a:r>
            <a:endParaRPr lang="ru-RU" dirty="0"/>
          </a:p>
          <a:p>
            <a:pPr lvl="0">
              <a:spcBef>
                <a:spcPts val="1200"/>
              </a:spcBef>
              <a:buBlip>
                <a:blip r:embed="rId2"/>
              </a:buBlip>
            </a:pPr>
            <a:r>
              <a:rPr lang="ru-RU" dirty="0"/>
              <a:t> Кључни индикатори перформанси у управљању производњом и услугама</a:t>
            </a:r>
            <a:r>
              <a:rPr lang="en-US" dirty="0"/>
              <a:t>;</a:t>
            </a:r>
            <a:endParaRPr lang="sr-Cyrl-RS" dirty="0"/>
          </a:p>
          <a:p>
            <a:pPr lvl="0">
              <a:spcBef>
                <a:spcPts val="1200"/>
              </a:spcBef>
              <a:buBlip>
                <a:blip r:embed="rId2"/>
              </a:buBlip>
            </a:pPr>
            <a:r>
              <a:rPr lang="ru-RU" dirty="0"/>
              <a:t> Класификација индикатора, кључни индикатори перформанси у управљању производњом и услугама</a:t>
            </a:r>
            <a:r>
              <a:rPr lang="en-US" dirty="0"/>
              <a:t>;</a:t>
            </a:r>
            <a:endParaRPr lang="ru-RU" dirty="0"/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ru-RU" dirty="0"/>
              <a:t> Развој индикатора перформанси у управљању производњом и услугама</a:t>
            </a:r>
            <a:r>
              <a:rPr lang="en-US" dirty="0"/>
              <a:t>;</a:t>
            </a:r>
            <a:endParaRPr lang="ru-RU" dirty="0"/>
          </a:p>
          <a:p>
            <a:pPr lvl="0">
              <a:spcBef>
                <a:spcPts val="1200"/>
              </a:spcBef>
              <a:buBlip>
                <a:blip r:embed="rId2"/>
              </a:buBlip>
            </a:pPr>
            <a:r>
              <a:rPr lang="ru-RU" dirty="0"/>
              <a:t> Утицај пословних околности на избор кључних индикатора перформанси</a:t>
            </a:r>
            <a:r>
              <a:rPr lang="en-US" dirty="0"/>
              <a:t>;</a:t>
            </a:r>
            <a:r>
              <a:rPr lang="ru-RU" dirty="0"/>
              <a:t> </a:t>
            </a:r>
          </a:p>
          <a:p>
            <a:pPr lvl="0">
              <a:spcBef>
                <a:spcPts val="1200"/>
              </a:spcBef>
              <a:buBlip>
                <a:blip r:embed="rId2"/>
              </a:buBlip>
            </a:pPr>
            <a:r>
              <a:rPr lang="ru-RU" dirty="0"/>
              <a:t>Управљање производњом и пружањем услуга засновано на примени </a:t>
            </a:r>
            <a:r>
              <a:rPr lang="ru-RU" i="1" dirty="0"/>
              <a:t>KPI</a:t>
            </a:r>
            <a:r>
              <a:rPr lang="ru-RU" dirty="0"/>
              <a:t> - примери из праксе</a:t>
            </a:r>
            <a:r>
              <a:rPr lang="en-US" dirty="0"/>
              <a:t>;</a:t>
            </a:r>
            <a:endParaRPr lang="ru-RU" dirty="0"/>
          </a:p>
          <a:p>
            <a:pPr lvl="0">
              <a:spcBef>
                <a:spcPts val="1200"/>
              </a:spcBef>
              <a:buBlip>
                <a:blip r:embed="rId2"/>
              </a:buBlip>
            </a:pPr>
            <a:r>
              <a:rPr lang="ru-RU" dirty="0"/>
              <a:t> Примена модела и система за управљање индикаторима перформанси на конкретним примерима из праксе у различитим индустријама</a:t>
            </a:r>
            <a:r>
              <a:rPr lang="en-US" dirty="0"/>
              <a:t>;</a:t>
            </a:r>
            <a:endParaRPr lang="ru-RU" dirty="0"/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endParaRPr lang="ru-RU" dirty="0"/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959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D23FC-A17D-7F1C-78ED-1C91327E1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0EEAA-DFB4-6E1C-949F-503550B62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Начин полагања предмета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F824F2-A3E8-F453-0726-EBE541C7B75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B17BD1-15EF-4348-A43A-946D9C7BDEB5}"/>
              </a:ext>
            </a:extLst>
          </p:cNvPr>
          <p:cNvSpPr/>
          <p:nvPr/>
        </p:nvSpPr>
        <p:spPr>
          <a:xfrm>
            <a:off x="923925" y="1590675"/>
            <a:ext cx="106584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buBlip>
                <a:blip r:embed="rId2"/>
              </a:buBlip>
            </a:pPr>
            <a:r>
              <a:rPr lang="ru-RU" sz="2200" dirty="0"/>
              <a:t> Израда и усмена одбрана семинарскога рада;</a:t>
            </a:r>
          </a:p>
          <a:p>
            <a:pPr lvl="0">
              <a:spcBef>
                <a:spcPts val="1200"/>
              </a:spcBef>
              <a:buBlip>
                <a:blip r:embed="rId2"/>
              </a:buBlip>
            </a:pPr>
            <a:r>
              <a:rPr lang="ru-RU" sz="2200" dirty="0"/>
              <a:t> Тему семинарског рада бира студент самостално, у консултацијама са наставником, у зависности од поља својих интересовања;</a:t>
            </a:r>
          </a:p>
          <a:p>
            <a:pPr lvl="0">
              <a:spcBef>
                <a:spcPts val="1200"/>
              </a:spcBef>
              <a:buBlip>
                <a:blip r:embed="rId2"/>
              </a:buBlip>
            </a:pPr>
            <a:r>
              <a:rPr lang="ru-RU" sz="2200" dirty="0"/>
              <a:t> У семинарском раду, за истраживани проблем, са циљем унапређивања управљања у конкретном примеру, студент дефинише:</a:t>
            </a:r>
          </a:p>
          <a:p>
            <a:pPr lvl="1">
              <a:spcBef>
                <a:spcPts val="1200"/>
              </a:spcBef>
              <a:buBlip>
                <a:blip r:embed="rId2"/>
              </a:buBlip>
            </a:pPr>
            <a:r>
              <a:rPr lang="ru-RU" dirty="0"/>
              <a:t> Перформансе; </a:t>
            </a:r>
          </a:p>
          <a:p>
            <a:pPr lvl="1">
              <a:spcBef>
                <a:spcPts val="1200"/>
              </a:spcBef>
              <a:buBlip>
                <a:blip r:embed="rId2"/>
              </a:buBlip>
            </a:pPr>
            <a:r>
              <a:rPr lang="ru-RU" dirty="0"/>
              <a:t> Индикаторе перформанси;</a:t>
            </a:r>
          </a:p>
          <a:p>
            <a:pPr lvl="1">
              <a:spcBef>
                <a:spcPts val="1200"/>
              </a:spcBef>
              <a:buBlip>
                <a:blip r:embed="rId2"/>
              </a:buBlip>
            </a:pPr>
            <a:r>
              <a:rPr lang="ru-RU" dirty="0"/>
              <a:t> Скуп кључних индикатора перформанси – </a:t>
            </a:r>
            <a:r>
              <a:rPr lang="en-US" i="1" dirty="0"/>
              <a:t>KPI</a:t>
            </a:r>
            <a:r>
              <a:rPr lang="ru-RU" dirty="0"/>
              <a:t>; </a:t>
            </a:r>
          </a:p>
          <a:p>
            <a:pPr lvl="1">
              <a:spcBef>
                <a:spcPts val="1200"/>
              </a:spcBef>
              <a:buBlip>
                <a:blip r:embed="rId2"/>
              </a:buBlip>
            </a:pPr>
            <a:r>
              <a:rPr lang="ru-RU" dirty="0"/>
              <a:t> Врсте пословних извештаја заснованих на имплементацији дефнисаних </a:t>
            </a:r>
            <a:r>
              <a:rPr lang="en-US" i="1" dirty="0"/>
              <a:t>KPI</a:t>
            </a:r>
            <a:r>
              <a:rPr lang="ru-RU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624569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Литература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1918252"/>
            <a:ext cx="108204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buBlip>
                <a:blip r:embed="rId2"/>
              </a:buBlip>
            </a:pPr>
            <a:r>
              <a:rPr lang="sr-Cyrl-RS" sz="2200" dirty="0"/>
              <a:t> </a:t>
            </a:r>
            <a:r>
              <a:rPr lang="sr-Latn-RS" sz="2200" dirty="0" err="1"/>
              <a:t>Parmenter</a:t>
            </a:r>
            <a:r>
              <a:rPr lang="sr-Latn-RS" sz="2200" dirty="0"/>
              <a:t>, D. (2020). </a:t>
            </a:r>
            <a:r>
              <a:rPr lang="sr-Latn-RS" sz="2200" i="1" dirty="0" err="1"/>
              <a:t>Key</a:t>
            </a:r>
            <a:r>
              <a:rPr lang="sr-Latn-RS" sz="2200" i="1" dirty="0"/>
              <a:t> </a:t>
            </a:r>
            <a:r>
              <a:rPr lang="sr-Latn-RS" sz="2200" i="1" dirty="0" err="1"/>
              <a:t>Performance</a:t>
            </a:r>
            <a:r>
              <a:rPr lang="sr-Latn-RS" sz="2200" i="1" dirty="0"/>
              <a:t> </a:t>
            </a:r>
            <a:r>
              <a:rPr lang="sr-Latn-RS" sz="2200" i="1" dirty="0" err="1"/>
              <a:t>Indicators</a:t>
            </a:r>
            <a:r>
              <a:rPr lang="sr-Latn-RS" sz="2200" i="1" dirty="0"/>
              <a:t>: </a:t>
            </a:r>
            <a:r>
              <a:rPr lang="sr-Latn-RS" sz="2200" i="1" dirty="0" err="1"/>
              <a:t>Developing</a:t>
            </a:r>
            <a:r>
              <a:rPr lang="sr-Latn-RS" sz="2200" i="1" dirty="0"/>
              <a:t>, </a:t>
            </a:r>
            <a:r>
              <a:rPr lang="sr-Latn-RS" sz="2200" i="1" dirty="0" err="1"/>
              <a:t>Implementing</a:t>
            </a:r>
            <a:r>
              <a:rPr lang="sr-Latn-RS" sz="2200" i="1" dirty="0"/>
              <a:t>, </a:t>
            </a:r>
            <a:r>
              <a:rPr lang="sr-Latn-RS" sz="2200" i="1" dirty="0" err="1"/>
              <a:t>and</a:t>
            </a:r>
            <a:r>
              <a:rPr lang="sr-Latn-RS" sz="2200" i="1" dirty="0"/>
              <a:t> </a:t>
            </a:r>
            <a:r>
              <a:rPr lang="sr-Latn-RS" sz="2200" i="1" dirty="0" err="1"/>
              <a:t>Using</a:t>
            </a:r>
            <a:r>
              <a:rPr lang="sr-Latn-RS" sz="2200" i="1" dirty="0"/>
              <a:t> </a:t>
            </a:r>
            <a:r>
              <a:rPr lang="sr-Latn-RS" sz="2200" i="1" dirty="0" err="1"/>
              <a:t>Winning</a:t>
            </a:r>
            <a:r>
              <a:rPr lang="sr-Latn-RS" sz="2200" i="1" dirty="0"/>
              <a:t> </a:t>
            </a:r>
            <a:r>
              <a:rPr lang="sr-Latn-RS" sz="2200" i="1" dirty="0" err="1"/>
              <a:t>KPIs</a:t>
            </a:r>
            <a:r>
              <a:rPr lang="sr-Latn-RS" sz="2200" dirty="0"/>
              <a:t>, </a:t>
            </a:r>
            <a:r>
              <a:rPr lang="sr-Latn-RS" sz="2200" dirty="0" err="1"/>
              <a:t>Wiley&amp;Sons</a:t>
            </a:r>
            <a:r>
              <a:rPr lang="sr-Latn-RS" sz="2200" dirty="0"/>
              <a:t>, New </a:t>
            </a:r>
            <a:r>
              <a:rPr lang="sr-Latn-RS" sz="2200" dirty="0" err="1"/>
              <a:t>Jersey</a:t>
            </a:r>
            <a:r>
              <a:rPr lang="sr-Latn-RS" sz="2200" dirty="0"/>
              <a:t>, USA.	</a:t>
            </a:r>
          </a:p>
          <a:p>
            <a:pPr lvl="0">
              <a:spcBef>
                <a:spcPts val="1200"/>
              </a:spcBef>
              <a:buBlip>
                <a:blip r:embed="rId2"/>
              </a:buBlip>
            </a:pPr>
            <a:r>
              <a:rPr lang="sr-Cyrl-RS" sz="2200" dirty="0"/>
              <a:t> </a:t>
            </a:r>
            <a:r>
              <a:rPr lang="sr-Latn-RS" sz="2200" dirty="0" err="1"/>
              <a:t>Franceschini</a:t>
            </a:r>
            <a:r>
              <a:rPr lang="sr-Latn-RS" sz="2200" dirty="0"/>
              <a:t>, F., </a:t>
            </a:r>
            <a:r>
              <a:rPr lang="sr-Latn-RS" sz="2200" dirty="0" err="1"/>
              <a:t>Galetto</a:t>
            </a:r>
            <a:r>
              <a:rPr lang="sr-Latn-RS" sz="2200" dirty="0"/>
              <a:t>, M., </a:t>
            </a:r>
            <a:r>
              <a:rPr lang="sr-Latn-RS" sz="2200" dirty="0" err="1"/>
              <a:t>Maisano</a:t>
            </a:r>
            <a:r>
              <a:rPr lang="sr-Latn-RS" sz="2200" dirty="0"/>
              <a:t>, D. (2019). </a:t>
            </a:r>
            <a:r>
              <a:rPr lang="sr-Latn-RS" sz="2200" i="1" dirty="0" err="1"/>
              <a:t>Designing</a:t>
            </a:r>
            <a:r>
              <a:rPr lang="sr-Latn-RS" sz="2200" i="1" dirty="0"/>
              <a:t> </a:t>
            </a:r>
            <a:r>
              <a:rPr lang="sr-Latn-RS" sz="2200" i="1" dirty="0" err="1"/>
              <a:t>Performance</a:t>
            </a:r>
            <a:r>
              <a:rPr lang="sr-Latn-RS" sz="2200" i="1" dirty="0"/>
              <a:t> </a:t>
            </a:r>
            <a:r>
              <a:rPr lang="sr-Latn-RS" sz="2200" i="1" dirty="0" err="1"/>
              <a:t>Measurement</a:t>
            </a:r>
            <a:r>
              <a:rPr lang="sr-Latn-RS" sz="2200" i="1" dirty="0"/>
              <a:t> </a:t>
            </a:r>
            <a:r>
              <a:rPr lang="sr-Latn-RS" sz="2200" i="1" dirty="0" err="1"/>
              <a:t>Systems</a:t>
            </a:r>
            <a:r>
              <a:rPr lang="sr-Latn-RS" sz="2200" dirty="0"/>
              <a:t>, </a:t>
            </a:r>
            <a:r>
              <a:rPr lang="sr-Latn-RS" sz="2200" dirty="0" err="1"/>
              <a:t>Springer</a:t>
            </a:r>
            <a:r>
              <a:rPr lang="sr-Latn-RS" sz="2200" dirty="0"/>
              <a:t>, </a:t>
            </a:r>
            <a:r>
              <a:rPr lang="sr-Latn-RS" sz="2200" dirty="0" err="1"/>
              <a:t>Switzerland</a:t>
            </a:r>
            <a:r>
              <a:rPr lang="sr-Latn-RS" sz="2200" dirty="0"/>
              <a:t>.</a:t>
            </a:r>
          </a:p>
          <a:p>
            <a:pPr lvl="0">
              <a:spcBef>
                <a:spcPts val="1200"/>
              </a:spcBef>
              <a:buBlip>
                <a:blip r:embed="rId2"/>
              </a:buBlip>
            </a:pPr>
            <a:r>
              <a:rPr lang="sr-Cyrl-RS" sz="2200" dirty="0"/>
              <a:t> </a:t>
            </a:r>
            <a:r>
              <a:rPr lang="sr-Latn-RS" sz="2200" dirty="0" err="1"/>
              <a:t>Barrows</a:t>
            </a:r>
            <a:r>
              <a:rPr lang="sr-Latn-RS" sz="2200" dirty="0"/>
              <a:t>, E., </a:t>
            </a:r>
            <a:r>
              <a:rPr lang="sr-Latn-RS" sz="2200" dirty="0" err="1"/>
              <a:t>Neely</a:t>
            </a:r>
            <a:r>
              <a:rPr lang="sr-Latn-RS" sz="2200" dirty="0"/>
              <a:t>, A.</a:t>
            </a:r>
            <a:r>
              <a:rPr lang="en-US" sz="2200" dirty="0"/>
              <a:t> </a:t>
            </a:r>
            <a:r>
              <a:rPr lang="sr-Latn-RS" sz="2200" dirty="0"/>
              <a:t>(2012). </a:t>
            </a:r>
            <a:r>
              <a:rPr lang="sr-Latn-RS" sz="2200" i="1" dirty="0" err="1"/>
              <a:t>Managing</a:t>
            </a:r>
            <a:r>
              <a:rPr lang="sr-Latn-RS" sz="2200" i="1" dirty="0"/>
              <a:t> </a:t>
            </a:r>
            <a:r>
              <a:rPr lang="sr-Latn-RS" sz="2200" i="1" dirty="0" err="1"/>
              <a:t>Performance</a:t>
            </a:r>
            <a:r>
              <a:rPr lang="sr-Latn-RS" sz="2200" i="1" dirty="0"/>
              <a:t> in </a:t>
            </a:r>
            <a:r>
              <a:rPr lang="sr-Latn-RS" sz="2200" i="1" dirty="0" err="1"/>
              <a:t>Turbulent</a:t>
            </a:r>
            <a:r>
              <a:rPr lang="sr-Latn-RS" sz="2200" i="1" dirty="0"/>
              <a:t> </a:t>
            </a:r>
            <a:r>
              <a:rPr lang="sr-Latn-RS" sz="2200" i="1" dirty="0" err="1"/>
              <a:t>Times</a:t>
            </a:r>
            <a:r>
              <a:rPr lang="sr-Latn-RS" sz="2200" dirty="0"/>
              <a:t>, </a:t>
            </a:r>
            <a:r>
              <a:rPr lang="sr-Latn-RS" sz="2200" dirty="0" err="1"/>
              <a:t>Wiley&amp;Sons</a:t>
            </a:r>
            <a:r>
              <a:rPr lang="sr-Latn-RS" sz="2200" dirty="0"/>
              <a:t>, New </a:t>
            </a:r>
            <a:r>
              <a:rPr lang="sr-Latn-RS" sz="2200" dirty="0" err="1"/>
              <a:t>Jersey</a:t>
            </a:r>
            <a:r>
              <a:rPr lang="sr-Latn-RS" sz="2200" dirty="0"/>
              <a:t>, US</a:t>
            </a:r>
            <a:r>
              <a:rPr lang="ru-RU" sz="2200" dirty="0"/>
              <a:t>А. </a:t>
            </a:r>
          </a:p>
          <a:p>
            <a:pPr lvl="0">
              <a:spcBef>
                <a:spcPts val="1200"/>
              </a:spcBef>
              <a:buBlip>
                <a:blip r:embed="rId2"/>
              </a:buBlip>
            </a:pPr>
            <a:r>
              <a:rPr lang="sr-Cyrl-RS" sz="2200" dirty="0"/>
              <a:t> Материјали са предавања и вежби – презентације и пратећи текстови</a:t>
            </a:r>
            <a:r>
              <a:rPr lang="sr-Latn-RS" sz="22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DD257-F624-9093-A424-A6F240A58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6A284-39E3-C9A6-0671-0FDA323F6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817226" cy="639619"/>
          </a:xfrm>
        </p:spPr>
        <p:txBody>
          <a:bodyPr/>
          <a:lstStyle/>
          <a:p>
            <a:r>
              <a:rPr lang="sr-Cyrl-RS" sz="3400" b="1" dirty="0"/>
              <a:t>ПОСЛОВНО ИЗВЕШТАВАЊЕ И ИНДИКАТОРИ ПЕРФОРМАНСИ</a:t>
            </a:r>
            <a:endParaRPr lang="en-GB" sz="3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BA376-E527-6B84-94B9-3E9BCE9808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r-Cyrl-RS" dirty="0"/>
              <a:t>Катедра за управљањем производњом и пружањем услуга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887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5CD2A-FE86-EDA9-2E6F-EC7ED8672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102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404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Montserrat Medium</vt:lpstr>
      <vt:lpstr>Montserrat SemiBold</vt:lpstr>
      <vt:lpstr>Office Theme</vt:lpstr>
      <vt:lpstr>PowerPoint Presentation</vt:lpstr>
      <vt:lpstr>ПОСЛОВНО ИЗВЕШТАВАЊЕ И ИНДИКАТОРИ ПЕРФОРМАНСИ</vt:lpstr>
      <vt:lpstr>Наставници и сарадници</vt:lpstr>
      <vt:lpstr>Циљ предмета</vt:lpstr>
      <vt:lpstr>Садржај предмета</vt:lpstr>
      <vt:lpstr>Начин полагања предмета</vt:lpstr>
      <vt:lpstr>Литература</vt:lpstr>
      <vt:lpstr>ПОСЛОВНО ИЗВЕШТАВАЊЕ И ИНДИКАТОРИ ПЕРФОРМАНСИ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Danica M. Lečić-Cvetković</cp:lastModifiedBy>
  <cp:revision>80</cp:revision>
  <dcterms:created xsi:type="dcterms:W3CDTF">2022-10-16T13:21:43Z</dcterms:created>
  <dcterms:modified xsi:type="dcterms:W3CDTF">2024-11-26T22:40:22Z</dcterms:modified>
</cp:coreProperties>
</file>