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9" r:id="rId4"/>
    <p:sldId id="260" r:id="rId5"/>
    <p:sldId id="279" r:id="rId6"/>
    <p:sldId id="278" r:id="rId7"/>
    <p:sldId id="272" r:id="rId8"/>
    <p:sldId id="280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79"/>
            <p14:sldId id="278"/>
            <p14:sldId id="272"/>
            <p14:sldId id="280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FE94E-15C8-4919-8893-34AB85ECE5C6}" v="5" dt="2024-11-26T15:01:46.420"/>
    <p1510:client id="{DD122FD4-9258-4351-8EA8-3AF2D5636DA2}" v="2" dt="2024-11-26T15:11:43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3447" autoAdjust="0"/>
  </p:normalViewPr>
  <p:slideViewPr>
    <p:cSldViewPr snapToGrid="0">
      <p:cViewPr varScale="1">
        <p:scale>
          <a:sx n="77" d="100"/>
          <a:sy n="77" d="100"/>
        </p:scale>
        <p:origin x="97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26/11/2024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E5618-B144-4C55-B237-E746DF1F080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16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/>
              <a:t>ДИГИТАЛНО УПРАВЉАЊЕ ПРОИЗВОДЊОМ И ПРУЖАЊЕМ УСЛУГА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управљањем производњом и пружањем услуга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Даница Лечић-Цветковић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2000" dirty="0"/>
              <a:t>	Е-маил: </a:t>
            </a:r>
            <a:r>
              <a:rPr lang="en-US" sz="2000" dirty="0"/>
              <a:t>danica.lecic-cvetkovic</a:t>
            </a:r>
            <a:r>
              <a:rPr lang="sr-Latn-RS" sz="2000" dirty="0"/>
              <a:t>@fon.bg.ac.rs</a:t>
            </a:r>
            <a:endParaRPr lang="sr-Cyrl-CS" sz="2000" dirty="0"/>
          </a:p>
          <a:p>
            <a:pPr>
              <a:spcBef>
                <a:spcPts val="0"/>
              </a:spcBef>
              <a:buNone/>
            </a:pPr>
            <a:r>
              <a:rPr lang="sr-Cyrl-CS" sz="2000" dirty="0"/>
              <a:t>	Кабинет: </a:t>
            </a:r>
            <a:r>
              <a:rPr lang="en-US" sz="2000" dirty="0"/>
              <a:t>4</a:t>
            </a:r>
            <a:r>
              <a:rPr lang="sr-Cyrl-CS" sz="2000" dirty="0"/>
              <a:t>04</a:t>
            </a:r>
          </a:p>
          <a:p>
            <a:pPr>
              <a:spcBef>
                <a:spcPts val="0"/>
              </a:spcBef>
              <a:buNone/>
            </a:pPr>
            <a:endParaRPr lang="sr-Cyrl-CS" sz="20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Теодора Рајковић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2000" dirty="0"/>
              <a:t>	Е-маил: </a:t>
            </a:r>
            <a:r>
              <a:rPr lang="en-US" sz="2000" dirty="0" err="1"/>
              <a:t>teodora.rajkovic</a:t>
            </a:r>
            <a:r>
              <a:rPr lang="sr-Latn-RS" sz="2000" dirty="0"/>
              <a:t>@fon.bg.ac.rs</a:t>
            </a:r>
            <a:endParaRPr lang="sr-Cyrl-CS" sz="2000" dirty="0"/>
          </a:p>
          <a:p>
            <a:pPr>
              <a:spcBef>
                <a:spcPts val="0"/>
              </a:spcBef>
              <a:buNone/>
            </a:pPr>
            <a:r>
              <a:rPr lang="sr-Cyrl-CS" sz="2000" dirty="0"/>
              <a:t>	Кабинет:</a:t>
            </a:r>
            <a:r>
              <a:rPr lang="sr-Latn-RS" sz="2000" dirty="0"/>
              <a:t> </a:t>
            </a:r>
            <a:r>
              <a:rPr lang="sr-Cyrl-RS" sz="2000" dirty="0"/>
              <a:t>107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658475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endParaRPr lang="ru-RU" sz="2200" dirty="0"/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2000" dirty="0"/>
              <a:t> Стицање високо специјализованих академских и стручних знања о савременом начину управљања производњом и пружању услуга применом савремених информационо-комуникационих (ИКТ) и интернет технологија;</a:t>
            </a:r>
          </a:p>
          <a:p>
            <a:pPr lvl="1">
              <a:spcBef>
                <a:spcPts val="600"/>
              </a:spcBef>
            </a:pPr>
            <a:endParaRPr lang="ru-RU" sz="2000" dirty="0"/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2000" dirty="0"/>
              <a:t> Практична знања и вештине за избор адекватних постојећих или развој и примена нових решења за примену дигиталног управљања у производним и услужним предузећима, применом савремених метода и техника ИКТ и интернет технологија;</a:t>
            </a:r>
          </a:p>
          <a:p>
            <a:pPr lvl="0">
              <a:spcBef>
                <a:spcPts val="600"/>
              </a:spcBef>
            </a:pPr>
            <a:endParaRPr lang="ru-RU" sz="2200" dirty="0"/>
          </a:p>
          <a:p>
            <a:pPr lvl="0">
              <a:spcBef>
                <a:spcPts val="600"/>
              </a:spcBef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8AA56-0EBE-6ED9-4182-119B40D0A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43B46-BBD8-2D63-4C32-E01FF02E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03C33-291B-4FB8-33FC-F26E6DDC032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EEDAC0-2325-52DB-9D6A-E34D9A3A1DB9}"/>
              </a:ext>
            </a:extLst>
          </p:cNvPr>
          <p:cNvSpPr/>
          <p:nvPr/>
        </p:nvSpPr>
        <p:spPr>
          <a:xfrm>
            <a:off x="923925" y="1512819"/>
            <a:ext cx="1065847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Blip>
                <a:blip r:embed="rId2"/>
              </a:buBlip>
            </a:pPr>
            <a:r>
              <a:rPr lang="ru-RU" sz="1600" dirty="0"/>
              <a:t> </a:t>
            </a:r>
            <a:r>
              <a:rPr lang="ru-RU" dirty="0"/>
              <a:t>Електронско пословање; Савремене методе, технике и алати у производним и услужним предузећима</a:t>
            </a:r>
            <a:r>
              <a:rPr lang="en-US" dirty="0"/>
              <a:t>;</a:t>
            </a:r>
            <a:endParaRPr lang="ru-RU" dirty="0"/>
          </a:p>
          <a:p>
            <a:pPr lvl="0" algn="just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Дигитално управљање производњом и пружањем услуга - дефиниција, значај</a:t>
            </a:r>
            <a:r>
              <a:rPr lang="en-US" dirty="0"/>
              <a:t>;</a:t>
            </a:r>
            <a:endParaRPr lang="ru-RU" dirty="0"/>
          </a:p>
          <a:p>
            <a:pPr lvl="0" algn="just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Управљање наруџбинама купаца применом савремених ИКТ</a:t>
            </a:r>
            <a:r>
              <a:rPr lang="en-US" i="1" dirty="0"/>
              <a:t>;</a:t>
            </a:r>
            <a:endParaRPr lang="ru-RU" dirty="0"/>
          </a:p>
          <a:p>
            <a:pPr lvl="0" algn="just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Планирање производње и пружања услуга применом савремених ИКТ</a:t>
            </a:r>
            <a:r>
              <a:rPr lang="en-US" i="1" dirty="0"/>
              <a:t>;</a:t>
            </a:r>
            <a:endParaRPr lang="ru-RU" dirty="0"/>
          </a:p>
          <a:p>
            <a:pPr lvl="0" algn="just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Управљање ресурсима и залихама применом применом савремених ИКТ</a:t>
            </a:r>
            <a:r>
              <a:rPr lang="en-US" dirty="0"/>
              <a:t>;</a:t>
            </a:r>
            <a:endParaRPr lang="ru-RU" dirty="0"/>
          </a:p>
          <a:p>
            <a:pPr lvl="0" algn="just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Контрола производних и услужних процеса, контрола квалитета производа и услуге применом савремених ИКТ</a:t>
            </a:r>
            <a:r>
              <a:rPr lang="en-US" dirty="0"/>
              <a:t>;</a:t>
            </a:r>
            <a:endParaRPr lang="ru-RU" dirty="0"/>
          </a:p>
          <a:p>
            <a:pPr lvl="0" algn="just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Примери примене </a:t>
            </a:r>
            <a:r>
              <a:rPr lang="ru-RU" i="1" dirty="0"/>
              <a:t>RFID, </a:t>
            </a:r>
            <a:r>
              <a:rPr lang="en-US" i="1" dirty="0"/>
              <a:t>IoT</a:t>
            </a:r>
            <a:r>
              <a:rPr lang="ru-RU" dirty="0"/>
              <a:t>, </a:t>
            </a:r>
            <a:r>
              <a:rPr lang="en-US" i="1" dirty="0"/>
              <a:t>Blockchain</a:t>
            </a:r>
            <a:r>
              <a:rPr lang="ru-RU" dirty="0"/>
              <a:t> и других савремених ИКТ у производним и услужним предузећима у различитим индустријама</a:t>
            </a:r>
            <a:r>
              <a:rPr lang="en-US" dirty="0"/>
              <a:t>;</a:t>
            </a:r>
            <a:endParaRPr lang="ru-RU" dirty="0"/>
          </a:p>
          <a:p>
            <a:pPr lvl="0" algn="just">
              <a:spcBef>
                <a:spcPts val="1200"/>
              </a:spcBef>
              <a:buBlip>
                <a:blip r:embed="rId2"/>
              </a:buBlip>
            </a:pPr>
            <a:r>
              <a:rPr lang="ru-RU"/>
              <a:t> Предности </a:t>
            </a:r>
            <a:r>
              <a:rPr lang="ru-RU" dirty="0"/>
              <a:t>дигиталног управљања производњом и пружањем услуга</a:t>
            </a:r>
            <a:r>
              <a:rPr lang="en-US" dirty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95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D23FC-A17D-7F1C-78ED-1C91327E1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EEAA-DFB4-6E1C-949F-503550B6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824F2-A3E8-F453-0726-EBE541C7B75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B17BD1-15EF-4348-A43A-946D9C7BDEB5}"/>
              </a:ext>
            </a:extLst>
          </p:cNvPr>
          <p:cNvSpPr/>
          <p:nvPr/>
        </p:nvSpPr>
        <p:spPr>
          <a:xfrm>
            <a:off x="923925" y="1590675"/>
            <a:ext cx="1065847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ru-RU" sz="2200" dirty="0"/>
              <a:t> Израда и усмена одбрана семинарскога рада;</a:t>
            </a:r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ru-RU" sz="2200" dirty="0"/>
              <a:t> Тему семинарског рада бира студент самостално, у консултацијама   са наставником, у зависности од поља својих интересовања;</a:t>
            </a:r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ru-RU" sz="2200" dirty="0"/>
              <a:t> У семинарском раду, за истраживани проблем, са циљем унапређивања управљања у конкретном примеру, студент: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Стиче напредна академска и стручна знања и вештине о савременом, дигиталном, начину управљања производњом и пружању услуга;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Истражује примену савремнеих ИКТ у производним и услужним предузећима; 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Анализира и приказује постојеће примере примене савремених ИКТ у производним и услужним предузећима;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Дефинише унапређења у производним и услужним предузећима применом савремених ИКТ.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2456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518077"/>
            <a:ext cx="10820400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Blip>
                <a:blip r:embed="rId3"/>
              </a:buBlip>
            </a:pPr>
            <a:r>
              <a:rPr lang="sr-Cyrl-RS" sz="2200" dirty="0"/>
              <a:t> Лечић-Цветковић, Д., Атанасов, Н. </a:t>
            </a:r>
            <a:r>
              <a:rPr lang="sr-Latn-RS" sz="2200" dirty="0"/>
              <a:t>(2015). </a:t>
            </a:r>
            <a:r>
              <a:rPr lang="sr-Cyrl-RS" sz="2200" i="1" dirty="0"/>
              <a:t>Управљање производњом и пружањем услуга.</a:t>
            </a:r>
            <a:r>
              <a:rPr lang="sr-Cyrl-RS" sz="2200" dirty="0"/>
              <a:t> ФОН, Београд;</a:t>
            </a:r>
            <a:endParaRPr lang="sr-Latn-RS" sz="2200" dirty="0"/>
          </a:p>
          <a:p>
            <a:pPr lvl="0">
              <a:spcBef>
                <a:spcPts val="1200"/>
              </a:spcBef>
              <a:buBlip>
                <a:blip r:embed="rId3"/>
              </a:buBlip>
            </a:pPr>
            <a:r>
              <a:rPr lang="sr-Cyrl-RS" sz="2200" dirty="0"/>
              <a:t> </a:t>
            </a:r>
            <a:r>
              <a:rPr lang="sr-Latn-RS" sz="2200" dirty="0" err="1"/>
              <a:t>Chaffey</a:t>
            </a:r>
            <a:r>
              <a:rPr lang="sr-Latn-RS" sz="2200" dirty="0"/>
              <a:t>, D., </a:t>
            </a:r>
            <a:r>
              <a:rPr lang="sr-Latn-RS" sz="2200" dirty="0" err="1"/>
              <a:t>Hemphill</a:t>
            </a:r>
            <a:r>
              <a:rPr lang="sr-Latn-RS" sz="2200" dirty="0"/>
              <a:t>, T., </a:t>
            </a:r>
            <a:r>
              <a:rPr lang="sr-Latn-RS" sz="2200" dirty="0" err="1"/>
              <a:t>Edmundson-Bird</a:t>
            </a:r>
            <a:r>
              <a:rPr lang="sr-Latn-RS" sz="2200" dirty="0"/>
              <a:t>, D. (2015). </a:t>
            </a:r>
            <a:r>
              <a:rPr lang="sr-Latn-RS" sz="2200" i="1" dirty="0"/>
              <a:t>Digital Business </a:t>
            </a:r>
            <a:r>
              <a:rPr lang="sr-Latn-RS" sz="2200" i="1" dirty="0" err="1"/>
              <a:t>and</a:t>
            </a:r>
            <a:r>
              <a:rPr lang="sr-Latn-RS" sz="2200" i="1" dirty="0"/>
              <a:t> E-</a:t>
            </a:r>
            <a:r>
              <a:rPr lang="sr-Latn-RS" sz="2200" i="1" dirty="0" err="1"/>
              <a:t>Commerce</a:t>
            </a:r>
            <a:r>
              <a:rPr lang="sr-Latn-RS" sz="2200" i="1" dirty="0"/>
              <a:t> Management</a:t>
            </a:r>
            <a:r>
              <a:rPr lang="sr-Latn-RS" sz="2200" dirty="0"/>
              <a:t>. </a:t>
            </a:r>
            <a:r>
              <a:rPr lang="sr-Latn-RS" sz="2200" dirty="0" err="1"/>
              <a:t>Pearson</a:t>
            </a:r>
            <a:r>
              <a:rPr lang="sr-Latn-RS" sz="2200" dirty="0"/>
              <a:t>, UK</a:t>
            </a:r>
            <a:r>
              <a:rPr lang="sr-Cyrl-RS" sz="2200" dirty="0"/>
              <a:t>;</a:t>
            </a:r>
            <a:endParaRPr lang="sr-Latn-RS" sz="2200" dirty="0"/>
          </a:p>
          <a:p>
            <a:pPr lvl="0">
              <a:spcBef>
                <a:spcPts val="1200"/>
              </a:spcBef>
              <a:buBlip>
                <a:blip r:embed="rId3"/>
              </a:buBlip>
            </a:pPr>
            <a:r>
              <a:rPr lang="sr-Cyrl-RS" sz="2200" dirty="0"/>
              <a:t> </a:t>
            </a:r>
            <a:r>
              <a:rPr lang="sr-Latn-RS" sz="2200" dirty="0" err="1"/>
              <a:t>Behmann</a:t>
            </a:r>
            <a:r>
              <a:rPr lang="sr-Latn-RS" sz="2200" dirty="0"/>
              <a:t>, F., </a:t>
            </a:r>
            <a:r>
              <a:rPr lang="sr-Latn-RS" sz="2200" dirty="0" err="1"/>
              <a:t>Wu</a:t>
            </a:r>
            <a:r>
              <a:rPr lang="sr-Latn-RS" sz="2200" dirty="0"/>
              <a:t>, K. (2015). </a:t>
            </a:r>
            <a:r>
              <a:rPr lang="sr-Latn-RS" sz="2200" i="1" dirty="0" err="1"/>
              <a:t>Collaborative</a:t>
            </a:r>
            <a:r>
              <a:rPr lang="sr-Latn-RS" sz="2200" i="1" dirty="0"/>
              <a:t> Internet </a:t>
            </a:r>
            <a:r>
              <a:rPr lang="sr-Latn-RS" sz="2200" i="1" dirty="0" err="1"/>
              <a:t>of</a:t>
            </a:r>
            <a:r>
              <a:rPr lang="sr-Latn-RS" sz="2200" i="1" dirty="0"/>
              <a:t> </a:t>
            </a:r>
            <a:r>
              <a:rPr lang="sr-Latn-RS" sz="2200" i="1" dirty="0" err="1"/>
              <a:t>Things</a:t>
            </a:r>
            <a:r>
              <a:rPr lang="sr-Latn-RS" sz="2200" i="1" dirty="0"/>
              <a:t> (C-</a:t>
            </a:r>
            <a:r>
              <a:rPr lang="sr-Latn-RS" sz="2200" i="1" dirty="0" err="1"/>
              <a:t>IoT</a:t>
            </a:r>
            <a:r>
              <a:rPr lang="sr-Latn-RS" sz="2200" i="1" dirty="0"/>
              <a:t>): </a:t>
            </a:r>
            <a:r>
              <a:rPr lang="sr-Latn-RS" sz="2200" i="1" dirty="0" err="1"/>
              <a:t>for</a:t>
            </a:r>
            <a:r>
              <a:rPr lang="sr-Latn-RS" sz="2200" i="1" dirty="0"/>
              <a:t> Future Smart </a:t>
            </a:r>
            <a:r>
              <a:rPr lang="sr-Latn-RS" sz="2200" i="1" dirty="0" err="1"/>
              <a:t>Connected</a:t>
            </a:r>
            <a:r>
              <a:rPr lang="sr-Latn-RS" sz="2200" i="1" dirty="0"/>
              <a:t> </a:t>
            </a:r>
            <a:r>
              <a:rPr lang="sr-Latn-RS" sz="2200" i="1" dirty="0" err="1"/>
              <a:t>Life</a:t>
            </a:r>
            <a:r>
              <a:rPr lang="sr-Latn-RS" sz="2200" i="1" dirty="0"/>
              <a:t> </a:t>
            </a:r>
            <a:r>
              <a:rPr lang="sr-Latn-RS" sz="2200" i="1" dirty="0" err="1"/>
              <a:t>and</a:t>
            </a:r>
            <a:r>
              <a:rPr lang="sr-Latn-RS" sz="2200" i="1" dirty="0"/>
              <a:t> Business</a:t>
            </a:r>
            <a:r>
              <a:rPr lang="sr-Latn-RS" sz="2200" dirty="0"/>
              <a:t>. John </a:t>
            </a:r>
            <a:r>
              <a:rPr lang="sr-Latn-RS" sz="2200" dirty="0" err="1"/>
              <a:t>Wiley</a:t>
            </a:r>
            <a:r>
              <a:rPr lang="sr-Latn-RS" sz="2200" dirty="0"/>
              <a:t> &amp; </a:t>
            </a:r>
            <a:r>
              <a:rPr lang="sr-Latn-RS" sz="2200" dirty="0" err="1"/>
              <a:t>Son</a:t>
            </a:r>
            <a:r>
              <a:rPr lang="sr-Latn-RS" sz="2200" dirty="0"/>
              <a:t>, USA</a:t>
            </a:r>
            <a:r>
              <a:rPr lang="sr-Cyrl-RS" sz="2200" dirty="0"/>
              <a:t>;</a:t>
            </a:r>
            <a:endParaRPr lang="sr-Latn-RS" sz="2200" dirty="0"/>
          </a:p>
          <a:p>
            <a:pPr lvl="0">
              <a:spcBef>
                <a:spcPts val="1200"/>
              </a:spcBef>
              <a:buBlip>
                <a:blip r:embed="rId3"/>
              </a:buBlip>
            </a:pPr>
            <a:r>
              <a:rPr lang="sr-Cyrl-RS" sz="2200" dirty="0"/>
              <a:t> </a:t>
            </a:r>
            <a:r>
              <a:rPr lang="sr-Latn-RS" sz="2200" dirty="0" err="1"/>
              <a:t>Greeff</a:t>
            </a:r>
            <a:r>
              <a:rPr lang="sr-Latn-RS" sz="2200" dirty="0"/>
              <a:t>, G., </a:t>
            </a:r>
            <a:r>
              <a:rPr lang="sr-Latn-RS" sz="2200" dirty="0" err="1"/>
              <a:t>Ghosha</a:t>
            </a:r>
            <a:r>
              <a:rPr lang="sr-Latn-RS" sz="2200" dirty="0"/>
              <a:t>, R. (2004). </a:t>
            </a:r>
            <a:r>
              <a:rPr lang="sr-Latn-RS" sz="2200" i="1" dirty="0" err="1"/>
              <a:t>Practical</a:t>
            </a:r>
            <a:r>
              <a:rPr lang="sr-Latn-RS" sz="2200" i="1" dirty="0"/>
              <a:t> E-</a:t>
            </a:r>
            <a:r>
              <a:rPr lang="sr-Latn-RS" sz="2200" i="1" dirty="0" err="1"/>
              <a:t>Manufacturing</a:t>
            </a:r>
            <a:r>
              <a:rPr lang="sr-Latn-RS" sz="2200" i="1" dirty="0"/>
              <a:t> </a:t>
            </a:r>
            <a:r>
              <a:rPr lang="sr-Latn-RS" sz="2200" i="1" dirty="0" err="1"/>
              <a:t>and</a:t>
            </a:r>
            <a:r>
              <a:rPr lang="sr-Latn-RS" sz="2200" i="1" dirty="0"/>
              <a:t> </a:t>
            </a:r>
            <a:r>
              <a:rPr lang="sr-Latn-RS" sz="2200" i="1" dirty="0" err="1"/>
              <a:t>Supply</a:t>
            </a:r>
            <a:r>
              <a:rPr lang="sr-Latn-RS" sz="2200" i="1" dirty="0"/>
              <a:t> </a:t>
            </a:r>
            <a:r>
              <a:rPr lang="sr-Latn-RS" sz="2200" i="1" dirty="0" err="1"/>
              <a:t>Chain</a:t>
            </a:r>
            <a:r>
              <a:rPr lang="sr-Latn-RS" sz="2200" i="1" dirty="0"/>
              <a:t> Management</a:t>
            </a:r>
            <a:r>
              <a:rPr lang="sr-Latn-RS" sz="2200" dirty="0"/>
              <a:t>. </a:t>
            </a:r>
            <a:r>
              <a:rPr lang="sr-Latn-RS" sz="2200" dirty="0" err="1"/>
              <a:t>Elsevier</a:t>
            </a:r>
            <a:r>
              <a:rPr lang="sr-Cyrl-RS" sz="2200" dirty="0"/>
              <a:t>;</a:t>
            </a:r>
            <a:endParaRPr lang="sr-Latn-RS" sz="2200" dirty="0"/>
          </a:p>
          <a:p>
            <a:pPr lvl="0">
              <a:spcBef>
                <a:spcPts val="1200"/>
              </a:spcBef>
              <a:buBlip>
                <a:blip r:embed="rId3"/>
              </a:buBlip>
            </a:pPr>
            <a:r>
              <a:rPr lang="sr-Cyrl-RS" sz="2200" dirty="0"/>
              <a:t> </a:t>
            </a:r>
            <a:r>
              <a:rPr lang="sr-Latn-RS" sz="2200" dirty="0" err="1"/>
              <a:t>Timings</a:t>
            </a:r>
            <a:r>
              <a:rPr lang="sr-Latn-RS" sz="2200" dirty="0"/>
              <a:t>, R., </a:t>
            </a:r>
            <a:r>
              <a:rPr lang="sr-Latn-RS" sz="2200" dirty="0" err="1"/>
              <a:t>Wilkinson</a:t>
            </a:r>
            <a:r>
              <a:rPr lang="sr-Latn-RS" sz="2200" dirty="0"/>
              <a:t>, S. (2004). </a:t>
            </a:r>
            <a:r>
              <a:rPr lang="sr-Latn-RS" sz="2200" i="1" dirty="0"/>
              <a:t>E-</a:t>
            </a:r>
            <a:r>
              <a:rPr lang="sr-Latn-RS" sz="2200" i="1" dirty="0" err="1"/>
              <a:t>manufacture</a:t>
            </a:r>
            <a:r>
              <a:rPr lang="sr-Latn-RS" sz="2200" dirty="0"/>
              <a:t>. </a:t>
            </a:r>
            <a:r>
              <a:rPr lang="sr-Latn-RS" sz="2200" dirty="0" err="1"/>
              <a:t>Prentice</a:t>
            </a:r>
            <a:r>
              <a:rPr lang="sr-Latn-RS" sz="2200" dirty="0"/>
              <a:t> </a:t>
            </a:r>
            <a:r>
              <a:rPr lang="sr-Latn-RS" sz="2200" dirty="0" err="1"/>
              <a:t>Hall</a:t>
            </a:r>
            <a:r>
              <a:rPr lang="sr-Latn-RS" sz="2200" dirty="0"/>
              <a:t>, Edinburg, UK</a:t>
            </a:r>
            <a:r>
              <a:rPr lang="sr-Cyrl-RS" sz="2200" dirty="0"/>
              <a:t>;</a:t>
            </a:r>
            <a:endParaRPr lang="sr-Latn-RS" sz="2200" dirty="0"/>
          </a:p>
          <a:p>
            <a:pPr lvl="0">
              <a:spcBef>
                <a:spcPts val="1200"/>
              </a:spcBef>
              <a:buBlip>
                <a:blip r:embed="rId3"/>
              </a:buBlip>
            </a:pPr>
            <a:r>
              <a:rPr lang="sr-Cyrl-RS" sz="2200" dirty="0"/>
              <a:t> Материјали са предавања и вежби – презентације и пратећи текстови;</a:t>
            </a:r>
            <a:endParaRPr lang="sr-Latn-RS" sz="2200" dirty="0"/>
          </a:p>
          <a:p>
            <a:pPr lvl="0">
              <a:spcBef>
                <a:spcPts val="600"/>
              </a:spcBef>
              <a:buBlip>
                <a:blip r:embed="rId3"/>
              </a:buBlip>
            </a:pPr>
            <a:endParaRPr lang="sr-Latn-RS" sz="22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0451F-3720-598E-AC01-302FD5C9B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82221-A68F-7B70-124A-F4C08CE11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/>
              <a:t>ДИГИТАЛНО УПРАВЉАЊЕ ПРОИЗВОДЊОМ И ПРУЖАЊЕМ УСЛУГА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EE713-0B98-7757-86D9-77BE8DB4C5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управљањем производњом и пружањем услуга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40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5CD2A-FE86-EDA9-2E6F-EC7ED8672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102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493</Words>
  <Application>Microsoft Office PowerPoint</Application>
  <PresentationFormat>Widescreen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 Medium</vt:lpstr>
      <vt:lpstr>Montserrat SemiBold</vt:lpstr>
      <vt:lpstr>Office Theme</vt:lpstr>
      <vt:lpstr>PowerPoint Presentation</vt:lpstr>
      <vt:lpstr>ДИГИТАЛНО УПРАВЉАЊЕ ПРОИЗВОДЊОМ И ПРУЖАЊЕМ УСЛУГА</vt:lpstr>
      <vt:lpstr>Наставници и сарадници</vt:lpstr>
      <vt:lpstr>Циљ предмета</vt:lpstr>
      <vt:lpstr>Садржај предмета</vt:lpstr>
      <vt:lpstr>Начин полагања предмета</vt:lpstr>
      <vt:lpstr>Литература</vt:lpstr>
      <vt:lpstr>ДИГИТАЛНО УПРАВЉАЊЕ ПРОИЗВОДЊОМ И ПРУЖАЊЕМ УСЛУГА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Danica M. Lečić-Cvetković</cp:lastModifiedBy>
  <cp:revision>81</cp:revision>
  <dcterms:created xsi:type="dcterms:W3CDTF">2022-10-16T13:21:43Z</dcterms:created>
  <dcterms:modified xsi:type="dcterms:W3CDTF">2024-11-26T22:59:39Z</dcterms:modified>
</cp:coreProperties>
</file>