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68" r:id="rId2"/>
    <p:sldId id="259" r:id="rId3"/>
    <p:sldId id="365" r:id="rId4"/>
    <p:sldId id="260" r:id="rId5"/>
    <p:sldId id="269" r:id="rId6"/>
    <p:sldId id="366" r:id="rId7"/>
    <p:sldId id="271" r:id="rId8"/>
    <p:sldId id="272" r:id="rId9"/>
    <p:sldId id="3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68"/>
            <p14:sldId id="259"/>
            <p14:sldId id="365"/>
            <p14:sldId id="260"/>
            <p14:sldId id="269"/>
            <p14:sldId id="366"/>
            <p14:sldId id="271"/>
            <p14:sldId id="272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24BA62-ED7E-4359-ADBC-4C843663D909}" v="1" dt="2024-11-28T06:59:52.72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gana D. Stojanović" userId="d0753ec3-2a15-426b-aba2-7094750d9cb8" providerId="ADAL" clId="{6A24BA62-ED7E-4359-ADBC-4C843663D909}"/>
    <pc:docChg chg="undo redo custSel modSld">
      <pc:chgData name="Dragana D. Stojanović" userId="d0753ec3-2a15-426b-aba2-7094750d9cb8" providerId="ADAL" clId="{6A24BA62-ED7E-4359-ADBC-4C843663D909}" dt="2024-11-28T06:59:33.907" v="6"/>
      <pc:docMkLst>
        <pc:docMk/>
      </pc:docMkLst>
      <pc:sldChg chg="modSp mod">
        <pc:chgData name="Dragana D. Stojanović" userId="d0753ec3-2a15-426b-aba2-7094750d9cb8" providerId="ADAL" clId="{6A24BA62-ED7E-4359-ADBC-4C843663D909}" dt="2024-11-28T06:59:33.907" v="6"/>
        <pc:sldMkLst>
          <pc:docMk/>
          <pc:sldMk cId="1985281409" sldId="271"/>
        </pc:sldMkLst>
        <pc:spChg chg="mod">
          <ac:chgData name="Dragana D. Stojanović" userId="d0753ec3-2a15-426b-aba2-7094750d9cb8" providerId="ADAL" clId="{6A24BA62-ED7E-4359-ADBC-4C843663D909}" dt="2024-11-28T06:59:33.907" v="6"/>
          <ac:spMkLst>
            <pc:docMk/>
            <pc:sldMk cId="1985281409" sldId="271"/>
            <ac:spMk id="4" creationId="{0EC1C73E-E486-6A8A-D871-D8358B5E9D98}"/>
          </ac:spMkLst>
        </pc:spChg>
      </pc:sldChg>
      <pc:sldChg chg="modSp mod">
        <pc:chgData name="Dragana D. Stojanović" userId="d0753ec3-2a15-426b-aba2-7094750d9cb8" providerId="ADAL" clId="{6A24BA62-ED7E-4359-ADBC-4C843663D909}" dt="2024-11-27T12:10:51.679" v="1"/>
        <pc:sldMkLst>
          <pc:docMk/>
          <pc:sldMk cId="2531441791" sldId="365"/>
        </pc:sldMkLst>
        <pc:spChg chg="mod">
          <ac:chgData name="Dragana D. Stojanović" userId="d0753ec3-2a15-426b-aba2-7094750d9cb8" providerId="ADAL" clId="{6A24BA62-ED7E-4359-ADBC-4C843663D909}" dt="2024-11-27T12:10:51.679" v="1"/>
          <ac:spMkLst>
            <pc:docMk/>
            <pc:sldMk cId="2531441791" sldId="365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5002263"/>
            <a:ext cx="10817226" cy="639619"/>
          </a:xfrm>
        </p:spPr>
        <p:txBody>
          <a:bodyPr/>
          <a:lstStyle/>
          <a:p>
            <a:r>
              <a:rPr lang="ru-RU" sz="3600" b="1" dirty="0"/>
              <a:t>ПРОЈЕКТОВАЊЕ РАСПОРЕДА </a:t>
            </a:r>
            <a:br>
              <a:rPr lang="ru-RU" sz="3600" b="1" dirty="0"/>
            </a:br>
            <a:r>
              <a:rPr lang="ru-RU" sz="3600" b="1" dirty="0"/>
              <a:t>ОБЈЕКАТА И ЛОКАЦИЈА</a:t>
            </a:r>
            <a:endParaRPr lang="en-GB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641882"/>
            <a:ext cx="9144000" cy="36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65C137-096C-8E1E-FEF9-0B5172D5E552}"/>
              </a:ext>
            </a:extLst>
          </p:cNvPr>
          <p:cNvGrpSpPr/>
          <p:nvPr/>
        </p:nvGrpSpPr>
        <p:grpSpPr>
          <a:xfrm>
            <a:off x="3721943" y="977280"/>
            <a:ext cx="2952328" cy="2363676"/>
            <a:chOff x="575146" y="2766431"/>
            <a:chExt cx="2952328" cy="23636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A321C4E-8992-1822-11AD-B3F48374A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3029" y="2766431"/>
              <a:ext cx="1496561" cy="149656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F770F-571E-36B9-63CA-6999466D5AB7}"/>
                </a:ext>
              </a:extLst>
            </p:cNvPr>
            <p:cNvSpPr txBox="1"/>
            <p:nvPr/>
          </p:nvSpPr>
          <p:spPr>
            <a:xfrm>
              <a:off x="575146" y="4422221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Драгослав </a:t>
              </a:r>
              <a:r>
                <a:rPr lang="sr-Cyrl-RS" sz="2000" dirty="0" err="1"/>
                <a:t>Словић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8DE584-8DF2-A22C-F0F0-059F90E069D8}"/>
              </a:ext>
            </a:extLst>
          </p:cNvPr>
          <p:cNvGrpSpPr/>
          <p:nvPr/>
        </p:nvGrpSpPr>
        <p:grpSpPr>
          <a:xfrm>
            <a:off x="6101056" y="689160"/>
            <a:ext cx="3609462" cy="2651796"/>
            <a:chOff x="3467784" y="2537961"/>
            <a:chExt cx="3609462" cy="26517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14E9F-16C3-35D4-9DDD-053DB0C0B0E2}"/>
                </a:ext>
              </a:extLst>
            </p:cNvPr>
            <p:cNvSpPr txBox="1"/>
            <p:nvPr/>
          </p:nvSpPr>
          <p:spPr>
            <a:xfrm>
              <a:off x="3467784" y="4481871"/>
              <a:ext cx="36094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Барбара Симеуновић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Slika 20" descr="Slika na kojoj se nalazi Ljudsko lice, Modni aksesoar, osoba, ogrlica&#10;&#10;Opis je automatski generisan">
              <a:extLst>
                <a:ext uri="{FF2B5EF4-FFF2-40B4-BE49-F238E27FC236}">
                  <a16:creationId xmlns:a16="http://schemas.microsoft.com/office/drawing/2014/main" id="{D238A32D-BA88-2570-DFE7-020912CF5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2684" y="2537961"/>
              <a:ext cx="1329612" cy="1772816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C7199B-B798-4D35-D26E-493860682BD0}"/>
              </a:ext>
            </a:extLst>
          </p:cNvPr>
          <p:cNvGrpSpPr/>
          <p:nvPr/>
        </p:nvGrpSpPr>
        <p:grpSpPr>
          <a:xfrm>
            <a:off x="9015423" y="1047751"/>
            <a:ext cx="3096344" cy="2299286"/>
            <a:chOff x="10990760" y="2942625"/>
            <a:chExt cx="3096344" cy="22992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334AE36-BF0E-7869-569B-68567D1D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18852" y="2942625"/>
              <a:ext cx="1440160" cy="14401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A7A092F-EB74-D023-64CC-E0D697FCC361}"/>
                </a:ext>
              </a:extLst>
            </p:cNvPr>
            <p:cNvSpPr txBox="1"/>
            <p:nvPr/>
          </p:nvSpPr>
          <p:spPr>
            <a:xfrm>
              <a:off x="10990760" y="453402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Драгана Стојановић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98F7B7-4FE5-37EE-F670-3BB48419DC76}"/>
              </a:ext>
            </a:extLst>
          </p:cNvPr>
          <p:cNvGrpSpPr/>
          <p:nvPr/>
        </p:nvGrpSpPr>
        <p:grpSpPr>
          <a:xfrm>
            <a:off x="5126099" y="3612057"/>
            <a:ext cx="3096344" cy="2380752"/>
            <a:chOff x="7008006" y="2902249"/>
            <a:chExt cx="3096344" cy="23807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1F45978-2D9F-507A-D472-13CB9FA5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4302" y="2902249"/>
              <a:ext cx="1512168" cy="151216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0F781-2745-477B-0256-758A2163FF7D}"/>
                </a:ext>
              </a:extLst>
            </p:cNvPr>
            <p:cNvSpPr txBox="1"/>
            <p:nvPr/>
          </p:nvSpPr>
          <p:spPr>
            <a:xfrm>
              <a:off x="7008006" y="4575115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Проф. др Иван Томашевић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9E56B8-EEA4-B5E2-F87F-CBBACF0ABF9C}"/>
              </a:ext>
            </a:extLst>
          </p:cNvPr>
          <p:cNvGrpSpPr/>
          <p:nvPr/>
        </p:nvGrpSpPr>
        <p:grpSpPr>
          <a:xfrm>
            <a:off x="7905787" y="3667796"/>
            <a:ext cx="3096344" cy="2325013"/>
            <a:chOff x="2344534" y="1618477"/>
            <a:chExt cx="3096344" cy="2325013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034B85F-846A-72EB-6FA3-F2B7531A3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252" y="1618477"/>
              <a:ext cx="1378586" cy="1593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C1DBE5B-5AE6-64E9-1FBE-B4CEF76B049A}"/>
                </a:ext>
              </a:extLst>
            </p:cNvPr>
            <p:cNvSpPr txBox="1"/>
            <p:nvPr/>
          </p:nvSpPr>
          <p:spPr>
            <a:xfrm>
              <a:off x="2344534" y="3235604"/>
              <a:ext cx="309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2000" dirty="0"/>
                <a:t>Ивона Јовановић, </a:t>
              </a:r>
              <a:r>
                <a:rPr lang="sr-Latn-RS" sz="2000" dirty="0" err="1"/>
                <a:t>MSc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Драгослав </a:t>
            </a:r>
            <a:r>
              <a:rPr lang="sr-Cyrl-RS" sz="2000" dirty="0" err="1">
                <a:solidFill>
                  <a:schemeClr val="tx2"/>
                </a:solidFill>
              </a:rPr>
              <a:t>Словић</a:t>
            </a:r>
            <a:endParaRPr lang="sr-Cyrl-CS" sz="2000" dirty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dragoslav.slovic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</a:t>
            </a:r>
            <a:r>
              <a:rPr lang="en-US" sz="1400" dirty="0">
                <a:solidFill>
                  <a:schemeClr val="tx2"/>
                </a:solidFill>
              </a:rPr>
              <a:t>20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Барбара Симеуновић</a:t>
            </a:r>
          </a:p>
          <a:p>
            <a:pPr marL="0" indent="0">
              <a:buNone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barbara.simeunovic</a:t>
            </a:r>
            <a:r>
              <a:rPr lang="sr-Latn-RS" sz="1400" dirty="0">
                <a:solidFill>
                  <a:schemeClr val="tx2"/>
                </a:solidFill>
                <a:cs typeface="Calibri" panose="020F0502020204030204" pitchFamily="34" charset="0"/>
              </a:rPr>
              <a:t>@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RS" sz="20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CS" sz="2000" dirty="0" err="1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Драгана Стојановић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tx2"/>
                </a:solidFill>
              </a:rPr>
              <a:t>           E</a:t>
            </a:r>
            <a:r>
              <a:rPr lang="sr-Cyrl-CS" sz="1400" dirty="0">
                <a:solidFill>
                  <a:schemeClr val="tx2"/>
                </a:solidFill>
              </a:rPr>
              <a:t>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drag</a:t>
            </a:r>
            <a:r>
              <a:rPr lang="sr-Cyrl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а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na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.s</a:t>
            </a:r>
            <a:r>
              <a:rPr lang="sr-Latn-RS" sz="1400" b="0" dirty="0" err="1">
                <a:solidFill>
                  <a:schemeClr val="tx2"/>
                </a:solidFill>
                <a:cs typeface="Calibri" panose="020F0502020204030204" pitchFamily="34" charset="0"/>
              </a:rPr>
              <a:t>tojanovic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</a:t>
            </a:r>
            <a:r>
              <a:rPr lang="sr-Latn-RS" sz="1400" dirty="0">
                <a:solidFill>
                  <a:schemeClr val="tx2"/>
                </a:solidFill>
              </a:rPr>
              <a:t> 2</a:t>
            </a:r>
            <a:r>
              <a:rPr lang="en-US" sz="1400" dirty="0">
                <a:solidFill>
                  <a:schemeClr val="tx2"/>
                </a:solidFill>
              </a:rPr>
              <a:t>21</a:t>
            </a:r>
            <a:endParaRPr lang="sr-Cyrl-R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Пр</a:t>
            </a:r>
            <a:r>
              <a:rPr lang="en-US" sz="2000" dirty="0">
                <a:solidFill>
                  <a:schemeClr val="tx2"/>
                </a:solidFill>
              </a:rPr>
              <a:t>o</a:t>
            </a:r>
            <a:r>
              <a:rPr lang="sr-Cyrl-CS" sz="2000" dirty="0">
                <a:solidFill>
                  <a:schemeClr val="tx2"/>
                </a:solidFill>
              </a:rPr>
              <a:t>ф. др </a:t>
            </a:r>
            <a:r>
              <a:rPr lang="sr-Cyrl-RS" sz="2000" dirty="0">
                <a:solidFill>
                  <a:schemeClr val="tx2"/>
                </a:solidFill>
              </a:rPr>
              <a:t>Иван Томашевић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           </a:t>
            </a:r>
            <a:r>
              <a:rPr lang="sr-Cyrl-CS" sz="1400" dirty="0">
                <a:solidFill>
                  <a:schemeClr val="tx2"/>
                </a:solidFill>
              </a:rPr>
              <a:t>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en-GB" sz="1400" dirty="0" err="1">
                <a:solidFill>
                  <a:schemeClr val="tx2"/>
                </a:solidFill>
                <a:cs typeface="Calibri" panose="020F0502020204030204" pitchFamily="34" charset="0"/>
              </a:rPr>
              <a:t>i</a:t>
            </a:r>
            <a:r>
              <a:rPr lang="sr-Latn-RS" sz="1400" dirty="0" err="1">
                <a:solidFill>
                  <a:schemeClr val="tx2"/>
                </a:solidFill>
                <a:cs typeface="Calibri" panose="020F0502020204030204" pitchFamily="34" charset="0"/>
              </a:rPr>
              <a:t>van.tomasevic</a:t>
            </a:r>
            <a:r>
              <a:rPr lang="en-US" sz="1400" b="0" dirty="0">
                <a:solidFill>
                  <a:schemeClr val="tx2"/>
                </a:solidFill>
                <a:cs typeface="Calibri" panose="020F0502020204030204" pitchFamily="34" charset="0"/>
              </a:rPr>
              <a:t>@fon.bg.ac.rs</a:t>
            </a:r>
            <a:endParaRPr lang="en-US" sz="14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</a:t>
            </a:r>
            <a:r>
              <a:rPr lang="en-US" sz="1400" dirty="0">
                <a:solidFill>
                  <a:schemeClr val="tx2"/>
                </a:solidFill>
              </a:rPr>
              <a:t>221</a:t>
            </a:r>
            <a:endParaRPr lang="sr-Cyrl-CS" sz="1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r-Cyrl-CS" sz="1400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dirty="0">
                <a:solidFill>
                  <a:schemeClr val="tx2"/>
                </a:solidFill>
              </a:rPr>
              <a:t>Ивона Јовановић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1400" dirty="0">
                <a:solidFill>
                  <a:schemeClr val="tx2"/>
                </a:solidFill>
              </a:rPr>
              <a:t>           Е-</a:t>
            </a:r>
            <a:r>
              <a:rPr lang="sr-Cyrl-CS" sz="1400" dirty="0" err="1">
                <a:solidFill>
                  <a:schemeClr val="tx2"/>
                </a:solidFill>
              </a:rPr>
              <a:t>маил</a:t>
            </a:r>
            <a:r>
              <a:rPr lang="sr-Cyrl-CS" sz="1400" dirty="0">
                <a:solidFill>
                  <a:schemeClr val="tx2"/>
                </a:solidFill>
              </a:rPr>
              <a:t>: </a:t>
            </a:r>
            <a:r>
              <a:rPr lang="sr-Latn-RS" sz="1400" b="0" dirty="0">
                <a:solidFill>
                  <a:schemeClr val="tx2"/>
                </a:solidFill>
                <a:cs typeface="Calibri" panose="020F0502020204030204" pitchFamily="34" charset="0"/>
              </a:rPr>
              <a:t>ivona.jovanovic@fon.bg.ac.rs</a:t>
            </a:r>
            <a:endParaRPr lang="en-US" sz="1400" b="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sr-Cyrl-CS" sz="1400" dirty="0">
                <a:solidFill>
                  <a:schemeClr val="tx2"/>
                </a:solidFill>
              </a:rPr>
              <a:t>	Кабинет: 121</a:t>
            </a:r>
          </a:p>
          <a:p>
            <a:pPr>
              <a:spcBef>
                <a:spcPts val="0"/>
              </a:spcBef>
              <a:buNone/>
            </a:pPr>
            <a:endParaRPr lang="sr-Cyrl-CS" sz="1800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590675"/>
            <a:ext cx="1020127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400" dirty="0"/>
              <a:t>  </a:t>
            </a:r>
            <a:r>
              <a:rPr lang="ru-RU" sz="2400" dirty="0"/>
              <a:t>Упознавање студената са проблемима пројектовања распореда објеката и избора локације производних и услужних пословних система.</a:t>
            </a:r>
          </a:p>
          <a:p>
            <a:pPr>
              <a:spcBef>
                <a:spcPts val="600"/>
              </a:spcBef>
            </a:pPr>
            <a:endParaRPr lang="ru-RU" sz="2400" dirty="0"/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ru-RU" sz="2400" dirty="0"/>
              <a:t> Студенти ће научити како да креирају, процене и изаберу најбоље решење за проблеме распореда и избора локације објеката, користећи специфичне методе инжењеринга и менаџмента.</a:t>
            </a:r>
          </a:p>
          <a:p>
            <a:pPr lvl="0">
              <a:spcBef>
                <a:spcPts val="6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теоријска настава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E7362-D8E2-2392-CD3E-AE6C1B8F1DFB}"/>
              </a:ext>
            </a:extLst>
          </p:cNvPr>
          <p:cNvSpPr txBox="1"/>
          <p:nvPr/>
        </p:nvSpPr>
        <p:spPr>
          <a:xfrm>
            <a:off x="838199" y="1457515"/>
            <a:ext cx="10863805" cy="49090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dirty="0"/>
              <a:t> Пројектовање распореда објеката и локација. </a:t>
            </a:r>
          </a:p>
          <a:p>
            <a:r>
              <a:rPr lang="ru-RU" dirty="0"/>
              <a:t>Пројектовање, постављање, и побољшавање распореда и локације радних места у простору и објеката. </a:t>
            </a:r>
          </a:p>
          <a:p>
            <a:r>
              <a:rPr lang="ru-RU" dirty="0"/>
              <a:t>Разумевање механизама пројектовања, мерења, анализе и поређења распореда објеката. </a:t>
            </a:r>
          </a:p>
          <a:p>
            <a:r>
              <a:rPr lang="ru-RU" dirty="0"/>
              <a:t>Пројектовање распореда објеката коришћењем традиционалних и рачунарски подржаних метода. </a:t>
            </a:r>
          </a:p>
          <a:p>
            <a:r>
              <a:rPr lang="ru-RU" dirty="0"/>
              <a:t>Пројектовање распореда и типови распореда радних места и објеката у производним и услужним пословним системима. </a:t>
            </a:r>
          </a:p>
          <a:p>
            <a:r>
              <a:rPr lang="ru-RU" dirty="0"/>
              <a:t>Примена пројектовања распореда објеката и анализе локација у производњи, трговини, саобраћају и складиштењу, здравству, услугама исхране и смештаја, итд.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C4A72-63C7-6BBD-A3C2-83CA4948E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F672-2595-C05F-9F23-112CC8D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r>
              <a:rPr lang="en-US" dirty="0"/>
              <a:t> – </a:t>
            </a:r>
            <a:r>
              <a:rPr lang="sr-Cyrl-RS" dirty="0"/>
              <a:t>практична настава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646DB8-890E-5949-C0D0-E6F00D69A63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359252-C92B-E193-7111-2EA0817D5E88}"/>
              </a:ext>
            </a:extLst>
          </p:cNvPr>
          <p:cNvSpPr txBox="1"/>
          <p:nvPr/>
        </p:nvSpPr>
        <p:spPr>
          <a:xfrm>
            <a:off x="838199" y="1457515"/>
            <a:ext cx="10991127" cy="424731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ts val="600"/>
              </a:spcBef>
              <a:buBlip>
                <a:blip r:embed="rId2"/>
              </a:buBlip>
              <a:defRPr sz="2400"/>
            </a:lvl1pPr>
          </a:lstStyle>
          <a:p>
            <a:r>
              <a:rPr lang="ru-RU" dirty="0"/>
              <a:t> Принципи обликовања распореда. </a:t>
            </a:r>
          </a:p>
          <a:p>
            <a:r>
              <a:rPr lang="ru-RU" dirty="0"/>
              <a:t>Фактори коју утичу на распоред.  </a:t>
            </a:r>
          </a:p>
          <a:p>
            <a:r>
              <a:rPr lang="ru-RU" dirty="0"/>
              <a:t>Решавање проблема избора локације применом аналитичких метода за избор локације. </a:t>
            </a:r>
          </a:p>
          <a:p>
            <a:r>
              <a:rPr lang="ru-RU" dirty="0"/>
              <a:t>Технике за решавање дискретних локацијских проблема: квалитативна анализа, квантитативна анализа, хибридна анализа. </a:t>
            </a:r>
          </a:p>
          <a:p>
            <a:r>
              <a:rPr lang="ru-RU" dirty="0"/>
              <a:t>Технике за решавање континуалних локацијских проблема: Метод медијане, Метод мреже, Вајсфелдов метод.</a:t>
            </a:r>
          </a:p>
          <a:p>
            <a:r>
              <a:rPr lang="ru-RU" dirty="0"/>
              <a:t> Израда макро и микро плана распореда у објекту. </a:t>
            </a:r>
          </a:p>
          <a:p>
            <a:r>
              <a:rPr lang="ru-RU" dirty="0"/>
              <a:t>Пројекат пројектовања распореда и избора локације.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6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1C73E-E486-6A8A-D871-D8358B5E9D98}"/>
              </a:ext>
            </a:extLst>
          </p:cNvPr>
          <p:cNvSpPr txBox="1"/>
          <p:nvPr/>
        </p:nvSpPr>
        <p:spPr>
          <a:xfrm>
            <a:off x="838199" y="1517274"/>
            <a:ext cx="104239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Практични</a:t>
            </a:r>
            <a:r>
              <a:rPr lang="en-US" sz="2400" dirty="0"/>
              <a:t> </a:t>
            </a:r>
            <a:r>
              <a:rPr lang="en-US" sz="2400" dirty="0" err="1"/>
              <a:t>рад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настави</a:t>
            </a:r>
            <a:r>
              <a:rPr lang="en-US" sz="2400" dirty="0"/>
              <a:t> (</a:t>
            </a:r>
            <a:r>
              <a:rPr lang="en-US" sz="2400" dirty="0" err="1"/>
              <a:t>до</a:t>
            </a:r>
            <a:r>
              <a:rPr lang="en-US" sz="2400" dirty="0"/>
              <a:t> 70 </a:t>
            </a:r>
            <a:r>
              <a:rPr lang="en-US" sz="2400" dirty="0" err="1"/>
              <a:t>поена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Тимски</a:t>
            </a:r>
            <a:r>
              <a:rPr lang="en-US" sz="2400" dirty="0"/>
              <a:t> </a:t>
            </a:r>
            <a:r>
              <a:rPr lang="en-US" sz="2400" dirty="0" err="1"/>
              <a:t>рад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Избор локације и израда макро и микро плана распореда</a:t>
            </a:r>
            <a:endParaRPr lang="pl-PL" sz="2400" dirty="0"/>
          </a:p>
          <a:p>
            <a:endParaRPr lang="en-US" sz="2400" dirty="0"/>
          </a:p>
          <a:p>
            <a:r>
              <a:rPr lang="en-US" sz="2400" dirty="0" err="1"/>
              <a:t>Теоријски</a:t>
            </a:r>
            <a:r>
              <a:rPr lang="en-US" sz="2400" dirty="0"/>
              <a:t> </a:t>
            </a:r>
            <a:r>
              <a:rPr lang="en-US" sz="2400" dirty="0" err="1"/>
              <a:t>део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30 </a:t>
            </a:r>
            <a:r>
              <a:rPr lang="en-US" sz="2400" dirty="0" err="1"/>
              <a:t>поена</a:t>
            </a:r>
            <a:r>
              <a:rPr lang="en-US" sz="2400" dirty="0"/>
              <a:t> </a:t>
            </a:r>
            <a:endParaRPr lang="sr-Cyrl-RS" sz="2400" dirty="0"/>
          </a:p>
          <a:p>
            <a:endParaRPr lang="en-US" sz="2400" dirty="0"/>
          </a:p>
          <a:p>
            <a:r>
              <a:rPr lang="en-US" sz="2400" dirty="0" err="1"/>
              <a:t>Скала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оцењивање</a:t>
            </a:r>
            <a:r>
              <a:rPr lang="sr-Cyrl-RS" sz="2400" dirty="0"/>
              <a:t>: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500043-14C6-260D-0339-17A0898FF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42752"/>
              </p:ext>
            </p:extLst>
          </p:nvPr>
        </p:nvGraphicFramePr>
        <p:xfrm>
          <a:off x="2785066" y="4715315"/>
          <a:ext cx="6621867" cy="76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5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chemeClr val="bg1"/>
                          </a:solidFill>
                        </a:rPr>
                        <a:t>Поени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&lt;50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51- 60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61- 70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71 - 80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81 - 90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chemeClr val="bg1"/>
                          </a:solidFill>
                        </a:rPr>
                        <a:t>91-100</a:t>
                      </a:r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sr-Cyrl-RS" sz="1900" dirty="0">
                          <a:solidFill>
                            <a:srgbClr val="333333"/>
                          </a:solidFill>
                        </a:rPr>
                        <a:t>Оцена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5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6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7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8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9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sr-Latn-RS" sz="1900" dirty="0">
                          <a:solidFill>
                            <a:srgbClr val="333333"/>
                          </a:solidFill>
                        </a:rPr>
                        <a:t>10</a:t>
                      </a:r>
                      <a:endParaRPr lang="en-US" sz="1900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295400"/>
            <a:ext cx="11411674" cy="40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Основна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sr-Cyrl-RS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Radojević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Z.,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Radojević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M.,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Stojanović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D.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(2007).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Lokacija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projektovanje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ea typeface="Calibri" panose="020F0502020204030204" pitchFamily="34" charset="0"/>
                <a:cs typeface="Calibri" panose="020F0502020204030204" pitchFamily="34" charset="0"/>
              </a:rPr>
              <a:t>objekata</a:t>
            </a:r>
            <a:r>
              <a:rPr lang="sr-Latn-RS" sz="2000" i="1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FON, Beograd.</a:t>
            </a:r>
          </a:p>
          <a:p>
            <a:endParaRPr lang="en-GB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2000" b="1" dirty="0">
                <a:ea typeface="Calibri" panose="020F0502020204030204" pitchFamily="34" charset="0"/>
                <a:cs typeface="Calibri" panose="020F0502020204030204" pitchFamily="34" charset="0"/>
              </a:rPr>
              <a:t>Допунска</a:t>
            </a:r>
            <a:r>
              <a:rPr lang="en-GB" sz="2000" b="1" dirty="0"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28594" indent="-228594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Eiselt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H.A.,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Sandblom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C.L.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 (2004).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Decision Analysis, Location Models, and Scheduling Problems.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Springer Berlin Heidelberg.</a:t>
            </a:r>
          </a:p>
          <a:p>
            <a:pPr marL="228594" indent="-228594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Drezner, Z., </a:t>
            </a:r>
            <a:r>
              <a:rPr lang="en-GB" sz="2000" dirty="0" err="1">
                <a:ea typeface="Calibri" panose="020F0502020204030204" pitchFamily="34" charset="0"/>
                <a:cs typeface="Calibri" panose="020F0502020204030204" pitchFamily="34" charset="0"/>
              </a:rPr>
              <a:t>Hamacher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H.W. (Eds.).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(2001).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Facility location: applications and theory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. Springer Science &amp; Business Media.</a:t>
            </a:r>
          </a:p>
          <a:p>
            <a:pPr marL="228594" indent="-228594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Lee Q, Amundsen AE, Nelson W, Tuttle H.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(1997).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Facilities and workplace design: an illustrated guide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. Inst of Industrial Engineers.</a:t>
            </a:r>
          </a:p>
          <a:p>
            <a:pPr marL="228594" indent="-228594">
              <a:lnSpc>
                <a:spcPts val="1867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Slack N., Chambers S., Johnston R., Betts A.,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(2009). </a:t>
            </a:r>
            <a:r>
              <a:rPr lang="en-GB" sz="2000" i="1" dirty="0">
                <a:ea typeface="Calibri" panose="020F0502020204030204" pitchFamily="34" charset="0"/>
                <a:cs typeface="Calibri" panose="020F0502020204030204" pitchFamily="34" charset="0"/>
              </a:rPr>
              <a:t>Operations and Process Management – Principles and Practices for Strategic Impact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baseline="30000" dirty="0"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sr-Latn-RS" sz="2000" dirty="0">
                <a:ea typeface="Calibri" panose="020F0502020204030204" pitchFamily="34" charset="0"/>
                <a:cs typeface="Calibri" panose="020F0502020204030204" pitchFamily="34" charset="0"/>
              </a:rPr>
              <a:t>.).</a:t>
            </a:r>
            <a:r>
              <a:rPr lang="en-GB" sz="2000" dirty="0">
                <a:ea typeface="Calibri" panose="020F0502020204030204" pitchFamily="34" charset="0"/>
                <a:cs typeface="Calibri" panose="020F0502020204030204" pitchFamily="34" charset="0"/>
              </a:rPr>
              <a:t> Pearson Education, Harlow.</a:t>
            </a:r>
            <a:endParaRPr lang="sr-Latn-RS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sr-Latn-CS" sz="600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FB49-C4F8-26CD-7472-7FD8B2FB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4D833-E697-12B1-CC4C-3A7419A60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5002263"/>
            <a:ext cx="10817226" cy="639619"/>
          </a:xfrm>
        </p:spPr>
        <p:txBody>
          <a:bodyPr/>
          <a:lstStyle/>
          <a:p>
            <a:r>
              <a:rPr lang="ru-RU" sz="3600" b="1" dirty="0"/>
              <a:t>ПРОЈЕКТОВАЊЕ РАСПОРЕДА </a:t>
            </a:r>
            <a:br>
              <a:rPr lang="ru-RU" sz="3600" b="1" dirty="0"/>
            </a:br>
            <a:r>
              <a:rPr lang="ru-RU" sz="3600" b="1" dirty="0"/>
              <a:t>ОБЈЕКАТА И ЛОКАЦИЈА</a:t>
            </a:r>
            <a:endParaRPr lang="en-GB" sz="3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683D-888F-A5EB-0814-4CCF1319A9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641882"/>
            <a:ext cx="9144000" cy="3683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индустријско и менаџмент инжењерство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439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603</Words>
  <Application>Microsoft Office PowerPoint</Application>
  <PresentationFormat>Široki ekran</PresentationFormat>
  <Paragraphs>87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ПРОЈЕКТОВАЊЕ РАСПОРЕДА  ОБЈЕКАТА И ЛОКАЦИЈА</vt:lpstr>
      <vt:lpstr>Наставници и сарадници</vt:lpstr>
      <vt:lpstr>Наставници и сарадници</vt:lpstr>
      <vt:lpstr>Циљ предмета</vt:lpstr>
      <vt:lpstr>Садржај предмета – теоријска настава</vt:lpstr>
      <vt:lpstr>Садржај предмета – практична настава</vt:lpstr>
      <vt:lpstr>Начин полагања предмета</vt:lpstr>
      <vt:lpstr>Литература</vt:lpstr>
      <vt:lpstr>ПРОЈЕКТОВАЊЕ РАСПОРЕДА  ОБЈЕКАТА И ЛОКАЦИЈА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Dragana D. Stojanović</cp:lastModifiedBy>
  <cp:revision>83</cp:revision>
  <dcterms:created xsi:type="dcterms:W3CDTF">2022-10-16T13:21:43Z</dcterms:created>
  <dcterms:modified xsi:type="dcterms:W3CDTF">2024-11-28T06:59:58Z</dcterms:modified>
</cp:coreProperties>
</file>