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68" r:id="rId2"/>
    <p:sldId id="259" r:id="rId3"/>
    <p:sldId id="365" r:id="rId4"/>
    <p:sldId id="260" r:id="rId5"/>
    <p:sldId id="269" r:id="rId6"/>
    <p:sldId id="366" r:id="rId7"/>
    <p:sldId id="271" r:id="rId8"/>
    <p:sldId id="272" r:id="rId9"/>
    <p:sldId id="3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B8F4622-ED75-4311-8466-DE9EB1EB4964}">
          <p14:sldIdLst>
            <p14:sldId id="268"/>
            <p14:sldId id="259"/>
            <p14:sldId id="365"/>
            <p14:sldId id="260"/>
            <p14:sldId id="269"/>
            <p14:sldId id="366"/>
            <p14:sldId id="271"/>
            <p14:sldId id="272"/>
            <p14:sldId id="3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4D99"/>
    <a:srgbClr val="100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4" autoAdjust="0"/>
    <p:restoredTop sz="94660"/>
  </p:normalViewPr>
  <p:slideViewPr>
    <p:cSldViewPr snapToGrid="0">
      <p:cViewPr varScale="1">
        <p:scale>
          <a:sx n="79" d="100"/>
          <a:sy n="79" d="100"/>
        </p:scale>
        <p:origin x="8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agana D. Stojanović" userId="d0753ec3-2a15-426b-aba2-7094750d9cb8" providerId="ADAL" clId="{E7C88D75-E94B-4292-AE76-F50246FA1220}"/>
    <pc:docChg chg="modSld">
      <pc:chgData name="Dragana D. Stojanović" userId="d0753ec3-2a15-426b-aba2-7094750d9cb8" providerId="ADAL" clId="{E7C88D75-E94B-4292-AE76-F50246FA1220}" dt="2024-11-27T12:12:19.509" v="1"/>
      <pc:docMkLst>
        <pc:docMk/>
      </pc:docMkLst>
      <pc:sldChg chg="modSp mod">
        <pc:chgData name="Dragana D. Stojanović" userId="d0753ec3-2a15-426b-aba2-7094750d9cb8" providerId="ADAL" clId="{E7C88D75-E94B-4292-AE76-F50246FA1220}" dt="2024-11-27T12:12:19.509" v="1"/>
        <pc:sldMkLst>
          <pc:docMk/>
          <pc:sldMk cId="2531441791" sldId="365"/>
        </pc:sldMkLst>
        <pc:spChg chg="mod">
          <ac:chgData name="Dragana D. Stojanović" userId="d0753ec3-2a15-426b-aba2-7094750d9cb8" providerId="ADAL" clId="{E7C88D75-E94B-4292-AE76-F50246FA1220}" dt="2024-11-27T12:12:19.509" v="1"/>
          <ac:spMkLst>
            <pc:docMk/>
            <pc:sldMk cId="2531441791" sldId="365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BEAC0-DE48-4102-94B9-9B44492ED545}" type="datetimeFigureOut">
              <a:rPr lang="en-GB" smtClean="0"/>
              <a:pPr/>
              <a:t>27/11/2024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E5618-B144-4C55-B237-E746DF1F08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44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84" y="899886"/>
            <a:ext cx="7158032" cy="505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5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49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6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 sa naslov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645890"/>
            <a:ext cx="9144000" cy="639619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99" y="4447822"/>
            <a:ext cx="4573611" cy="4573611"/>
          </a:xfrm>
          <a:prstGeom prst="rect">
            <a:avLst/>
          </a:prstGeom>
        </p:spPr>
      </p:pic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7999" y="5468257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4165600"/>
            <a:ext cx="12192000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36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va tema slaj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4706484"/>
            <a:ext cx="7480300" cy="635000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2545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5549783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12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ržaj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EFA307-79E3-437E-A5AC-469F14D085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38599" y="1016000"/>
            <a:ext cx="7315201" cy="4794249"/>
          </a:xfrm>
        </p:spPr>
        <p:txBody>
          <a:bodyPr/>
          <a:lstStyle>
            <a:lvl1pPr marL="514350" indent="-514350">
              <a:buClr>
                <a:schemeClr val="accent2"/>
              </a:buClr>
              <a:buFont typeface="+mj-lt"/>
              <a:buAutoNum type="arabicPeriod"/>
              <a:defRPr sz="2400"/>
            </a:lvl1pPr>
            <a:lvl2pPr marL="914400" indent="-457200">
              <a:buClr>
                <a:schemeClr val="accent2"/>
              </a:buClr>
              <a:buFont typeface="+mj-lt"/>
              <a:buAutoNum type="arabicPeriod"/>
              <a:defRPr sz="2200"/>
            </a:lvl2pPr>
            <a:lvl3pPr marL="1371600" indent="-457200">
              <a:buClr>
                <a:schemeClr val="accent2"/>
              </a:buClr>
              <a:buFont typeface="+mj-lt"/>
              <a:buAutoNum type="arabicPeriod"/>
              <a:defRPr/>
            </a:lvl3pPr>
            <a:lvl4pPr marL="1714500" indent="-342900">
              <a:buClr>
                <a:schemeClr val="accent2"/>
              </a:buClr>
              <a:buFont typeface="+mj-lt"/>
              <a:buAutoNum type="arabicPeriod"/>
              <a:defRPr/>
            </a:lvl4pPr>
            <a:lvl5pPr marL="2171700" indent="-342900">
              <a:buClr>
                <a:schemeClr val="accent2"/>
              </a:buClr>
              <a:buFont typeface="+mj-lt"/>
              <a:buAutoNum type="arabicPeriod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982" y="469900"/>
            <a:ext cx="3128818" cy="1419720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3982" y="2095500"/>
            <a:ext cx="3128818" cy="7620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29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61C7849B-D9E1-4E94-A243-C19E6AE677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53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511300"/>
            <a:ext cx="10515600" cy="4578351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22DF20DF-3787-45F6-AD25-A05C11AA40F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2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7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2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5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B86FDE-70F5-450F-9D05-C320D799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"/>
            <a:ext cx="10515600" cy="988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D2D5A-CECF-4396-8A07-B0BD3FC2E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5900"/>
            <a:ext cx="10515600" cy="469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27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8" r:id="rId3"/>
    <p:sldLayoutId id="2147483650" r:id="rId4"/>
    <p:sldLayoutId id="2147483664" r:id="rId5"/>
    <p:sldLayoutId id="2147483659" r:id="rId6"/>
    <p:sldLayoutId id="2147483651" r:id="rId7"/>
    <p:sldLayoutId id="2147483661" r:id="rId8"/>
    <p:sldLayoutId id="2147483662" r:id="rId9"/>
    <p:sldLayoutId id="2147483663" r:id="rId10"/>
    <p:sldLayoutId id="2147483665" r:id="rId11"/>
    <p:sldLayoutId id="214748366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0D758-0956-C490-9DCF-328A40CFA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645890"/>
            <a:ext cx="10817226" cy="639619"/>
          </a:xfrm>
        </p:spPr>
        <p:txBody>
          <a:bodyPr/>
          <a:lstStyle/>
          <a:p>
            <a:r>
              <a:rPr lang="sr-Cyrl-RS" sz="3400" b="1" dirty="0"/>
              <a:t>МЕНАЏМЕНТ ИНЖЕЊЕРСТВО</a:t>
            </a:r>
            <a:endParaRPr lang="en-GB" sz="34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9AD79-D0C3-EB40-6639-0474B94261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sr-Cyrl-RS" dirty="0"/>
              <a:t>Катедра за индустријско и менаџмент инжењерство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9068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Наставници и сарадници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065C137-096C-8E1E-FEF9-0B5172D5E552}"/>
              </a:ext>
            </a:extLst>
          </p:cNvPr>
          <p:cNvGrpSpPr/>
          <p:nvPr/>
        </p:nvGrpSpPr>
        <p:grpSpPr>
          <a:xfrm>
            <a:off x="3721943" y="977280"/>
            <a:ext cx="2952328" cy="2363676"/>
            <a:chOff x="575146" y="2766431"/>
            <a:chExt cx="2952328" cy="236367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A321C4E-8992-1822-11AD-B3F48374A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3029" y="2766431"/>
              <a:ext cx="1496561" cy="149656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DEF770F-571E-36B9-63CA-6999466D5AB7}"/>
                </a:ext>
              </a:extLst>
            </p:cNvPr>
            <p:cNvSpPr txBox="1"/>
            <p:nvPr/>
          </p:nvSpPr>
          <p:spPr>
            <a:xfrm>
              <a:off x="575146" y="4422221"/>
              <a:ext cx="29523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sz="2000" dirty="0"/>
                <a:t>Проф. др Драгослав </a:t>
              </a:r>
              <a:r>
                <a:rPr lang="sr-Cyrl-RS" sz="2000" dirty="0" err="1"/>
                <a:t>Словић</a:t>
              </a:r>
              <a:endParaRPr lang="en-US" sz="20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F8DE584-8DF2-A22C-F0F0-059F90E069D8}"/>
              </a:ext>
            </a:extLst>
          </p:cNvPr>
          <p:cNvGrpSpPr/>
          <p:nvPr/>
        </p:nvGrpSpPr>
        <p:grpSpPr>
          <a:xfrm>
            <a:off x="6101056" y="689160"/>
            <a:ext cx="3609462" cy="2651796"/>
            <a:chOff x="3467784" y="2537961"/>
            <a:chExt cx="3609462" cy="265179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5F14E9F-16C3-35D4-9DDD-053DB0C0B0E2}"/>
                </a:ext>
              </a:extLst>
            </p:cNvPr>
            <p:cNvSpPr txBox="1"/>
            <p:nvPr/>
          </p:nvSpPr>
          <p:spPr>
            <a:xfrm>
              <a:off x="3467784" y="4481871"/>
              <a:ext cx="36094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sz="2000" dirty="0"/>
                <a:t>Проф. др Барбара Симеуновић</a:t>
              </a:r>
              <a:endParaRPr lang="en-US" sz="2000" dirty="0">
                <a:solidFill>
                  <a:schemeClr val="tx2"/>
                </a:solidFill>
              </a:endParaRPr>
            </a:p>
          </p:txBody>
        </p:sp>
        <p:pic>
          <p:nvPicPr>
            <p:cNvPr id="11" name="Slika 20" descr="Slika na kojoj se nalazi Ljudsko lice, Modni aksesoar, osoba, ogrlica&#10;&#10;Opis je automatski generisan">
              <a:extLst>
                <a:ext uri="{FF2B5EF4-FFF2-40B4-BE49-F238E27FC236}">
                  <a16:creationId xmlns:a16="http://schemas.microsoft.com/office/drawing/2014/main" id="{D238A32D-BA88-2570-DFE7-020912CF5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2684" y="2537961"/>
              <a:ext cx="1329612" cy="1772816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7C7199B-B798-4D35-D26E-493860682BD0}"/>
              </a:ext>
            </a:extLst>
          </p:cNvPr>
          <p:cNvGrpSpPr/>
          <p:nvPr/>
        </p:nvGrpSpPr>
        <p:grpSpPr>
          <a:xfrm>
            <a:off x="9015423" y="1047751"/>
            <a:ext cx="3096344" cy="2299286"/>
            <a:chOff x="10990760" y="2942625"/>
            <a:chExt cx="3096344" cy="229928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334AE36-BF0E-7869-569B-68567D1D2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18852" y="2942625"/>
              <a:ext cx="1440160" cy="144016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A7A092F-EB74-D023-64CC-E0D697FCC361}"/>
                </a:ext>
              </a:extLst>
            </p:cNvPr>
            <p:cNvSpPr txBox="1"/>
            <p:nvPr/>
          </p:nvSpPr>
          <p:spPr>
            <a:xfrm>
              <a:off x="10990760" y="4534025"/>
              <a:ext cx="3096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sz="2000" dirty="0"/>
                <a:t>Проф. др Драгана Стојановић</a:t>
              </a:r>
              <a:endParaRPr lang="en-US" sz="20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B98F7B7-4FE5-37EE-F670-3BB48419DC76}"/>
              </a:ext>
            </a:extLst>
          </p:cNvPr>
          <p:cNvGrpSpPr/>
          <p:nvPr/>
        </p:nvGrpSpPr>
        <p:grpSpPr>
          <a:xfrm>
            <a:off x="5126099" y="3612057"/>
            <a:ext cx="3096344" cy="2380752"/>
            <a:chOff x="7008006" y="2902249"/>
            <a:chExt cx="3096344" cy="238075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1F45978-2D9F-507A-D472-13CB9FA5C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14302" y="2902249"/>
              <a:ext cx="1512168" cy="1512168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2F0F781-2745-477B-0256-758A2163FF7D}"/>
                </a:ext>
              </a:extLst>
            </p:cNvPr>
            <p:cNvSpPr txBox="1"/>
            <p:nvPr/>
          </p:nvSpPr>
          <p:spPr>
            <a:xfrm>
              <a:off x="7008006" y="4575115"/>
              <a:ext cx="3096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sz="2000" dirty="0"/>
                <a:t>Проф. др Иван Томашевић</a:t>
              </a:r>
              <a:endParaRPr lang="en-US" sz="20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C9E56B8-EEA4-B5E2-F87F-CBBACF0ABF9C}"/>
              </a:ext>
            </a:extLst>
          </p:cNvPr>
          <p:cNvGrpSpPr/>
          <p:nvPr/>
        </p:nvGrpSpPr>
        <p:grpSpPr>
          <a:xfrm>
            <a:off x="7905787" y="3667796"/>
            <a:ext cx="3096344" cy="2325013"/>
            <a:chOff x="2344534" y="1618477"/>
            <a:chExt cx="3096344" cy="2325013"/>
          </a:xfrm>
        </p:grpSpPr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2034B85F-846A-72EB-6FA3-F2B7531A3A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1252" y="1618477"/>
              <a:ext cx="1378586" cy="1593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C1DBE5B-5AE6-64E9-1FBE-B4CEF76B049A}"/>
                </a:ext>
              </a:extLst>
            </p:cNvPr>
            <p:cNvSpPr txBox="1"/>
            <p:nvPr/>
          </p:nvSpPr>
          <p:spPr>
            <a:xfrm>
              <a:off x="2344534" y="3235604"/>
              <a:ext cx="3096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sz="2000" dirty="0"/>
                <a:t>Ивона Јовановић, </a:t>
              </a:r>
              <a:r>
                <a:rPr lang="sr-Latn-RS" sz="2000" dirty="0" err="1"/>
                <a:t>MSc</a:t>
              </a:r>
              <a:endParaRPr lang="en-US" sz="200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2406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sr-Cyrl-CS" sz="2000" dirty="0">
                <a:solidFill>
                  <a:schemeClr val="tx2"/>
                </a:solidFill>
              </a:rPr>
              <a:t>Пр</a:t>
            </a:r>
            <a:r>
              <a:rPr lang="en-US" sz="2000" dirty="0">
                <a:solidFill>
                  <a:schemeClr val="tx2"/>
                </a:solidFill>
              </a:rPr>
              <a:t>o</a:t>
            </a:r>
            <a:r>
              <a:rPr lang="sr-Cyrl-CS" sz="2000" dirty="0">
                <a:solidFill>
                  <a:schemeClr val="tx2"/>
                </a:solidFill>
              </a:rPr>
              <a:t>ф. др </a:t>
            </a:r>
            <a:r>
              <a:rPr lang="sr-Cyrl-RS" sz="2000" dirty="0">
                <a:solidFill>
                  <a:schemeClr val="tx2"/>
                </a:solidFill>
              </a:rPr>
              <a:t>Драгослав </a:t>
            </a:r>
            <a:r>
              <a:rPr lang="sr-Cyrl-RS" sz="2000" dirty="0" err="1">
                <a:solidFill>
                  <a:schemeClr val="tx2"/>
                </a:solidFill>
              </a:rPr>
              <a:t>Словић</a:t>
            </a:r>
            <a:endParaRPr lang="sr-Cyrl-CS" sz="2000" dirty="0">
              <a:solidFill>
                <a:schemeClr val="tx2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tx2"/>
                </a:solidFill>
              </a:rPr>
              <a:t>           </a:t>
            </a:r>
            <a:r>
              <a:rPr lang="sr-Cyrl-CS" sz="1400" dirty="0">
                <a:solidFill>
                  <a:schemeClr val="tx2"/>
                </a:solidFill>
              </a:rPr>
              <a:t>Е-</a:t>
            </a:r>
            <a:r>
              <a:rPr lang="sr-Cyrl-CS" sz="1400" dirty="0" err="1">
                <a:solidFill>
                  <a:schemeClr val="tx2"/>
                </a:solidFill>
              </a:rPr>
              <a:t>маил</a:t>
            </a:r>
            <a:r>
              <a:rPr lang="sr-Cyrl-CS" sz="1400" dirty="0">
                <a:solidFill>
                  <a:schemeClr val="tx2"/>
                </a:solidFill>
              </a:rPr>
              <a:t>: </a:t>
            </a:r>
            <a:r>
              <a:rPr lang="sr-Latn-RS" sz="1400" dirty="0" err="1">
                <a:solidFill>
                  <a:schemeClr val="tx2"/>
                </a:solidFill>
                <a:cs typeface="Calibri" panose="020F0502020204030204" pitchFamily="34" charset="0"/>
              </a:rPr>
              <a:t>dragoslav.slovic</a:t>
            </a:r>
            <a:r>
              <a:rPr lang="en-US" sz="1400" b="0" dirty="0">
                <a:solidFill>
                  <a:schemeClr val="tx2"/>
                </a:solidFill>
                <a:cs typeface="Calibri" panose="020F0502020204030204" pitchFamily="34" charset="0"/>
              </a:rPr>
              <a:t>@fon.bg.ac.rs</a:t>
            </a:r>
            <a:endParaRPr lang="en-US" sz="1400" dirty="0">
              <a:solidFill>
                <a:schemeClr val="tx2"/>
              </a:solidFill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sr-Cyrl-CS" sz="1400" dirty="0">
                <a:solidFill>
                  <a:schemeClr val="tx2"/>
                </a:solidFill>
              </a:rPr>
              <a:t>	Кабинет: 1</a:t>
            </a:r>
            <a:r>
              <a:rPr lang="en-US" sz="1400" dirty="0">
                <a:solidFill>
                  <a:schemeClr val="tx2"/>
                </a:solidFill>
              </a:rPr>
              <a:t>20</a:t>
            </a:r>
            <a:endParaRPr lang="sr-Cyrl-CS" sz="1400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buNone/>
            </a:pPr>
            <a:endParaRPr lang="sr-Cyrl-CS" sz="1400" dirty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r-Cyrl-CS" sz="2000" dirty="0" err="1">
                <a:solidFill>
                  <a:schemeClr val="tx2"/>
                </a:solidFill>
              </a:rPr>
              <a:t>Пр</a:t>
            </a:r>
            <a:r>
              <a:rPr lang="en-US" sz="2000" dirty="0">
                <a:solidFill>
                  <a:schemeClr val="tx2"/>
                </a:solidFill>
              </a:rPr>
              <a:t>o</a:t>
            </a:r>
            <a:r>
              <a:rPr lang="sr-Cyrl-CS" sz="2000" dirty="0">
                <a:solidFill>
                  <a:schemeClr val="tx2"/>
                </a:solidFill>
              </a:rPr>
              <a:t>ф. др </a:t>
            </a:r>
            <a:r>
              <a:rPr lang="sr-Cyrl-RS" sz="2000" dirty="0">
                <a:solidFill>
                  <a:schemeClr val="tx2"/>
                </a:solidFill>
              </a:rPr>
              <a:t>Барбара Симеуновић</a:t>
            </a:r>
          </a:p>
          <a:p>
            <a:pPr marL="0" indent="0">
              <a:buNone/>
            </a:pPr>
            <a:r>
              <a:rPr lang="sr-Cyrl-CS" sz="1400" dirty="0">
                <a:solidFill>
                  <a:schemeClr val="tx2"/>
                </a:solidFill>
              </a:rPr>
              <a:t>           Е-</a:t>
            </a:r>
            <a:r>
              <a:rPr lang="sr-Cyrl-CS" sz="1400" dirty="0" err="1">
                <a:solidFill>
                  <a:schemeClr val="tx2"/>
                </a:solidFill>
              </a:rPr>
              <a:t>маил</a:t>
            </a:r>
            <a:r>
              <a:rPr lang="sr-Cyrl-CS" sz="1400" dirty="0">
                <a:solidFill>
                  <a:schemeClr val="tx2"/>
                </a:solidFill>
              </a:rPr>
              <a:t>: </a:t>
            </a:r>
            <a:r>
              <a:rPr lang="sr-Latn-RS" sz="1400" dirty="0" err="1">
                <a:solidFill>
                  <a:schemeClr val="tx2"/>
                </a:solidFill>
                <a:cs typeface="Calibri" panose="020F0502020204030204" pitchFamily="34" charset="0"/>
              </a:rPr>
              <a:t>barbara.simeunovic</a:t>
            </a:r>
            <a:r>
              <a:rPr lang="sr-Latn-RS" sz="1400" dirty="0">
                <a:solidFill>
                  <a:schemeClr val="tx2"/>
                </a:solidFill>
                <a:cs typeface="Calibri" panose="020F0502020204030204" pitchFamily="34" charset="0"/>
              </a:rPr>
              <a:t>@</a:t>
            </a:r>
            <a:r>
              <a:rPr lang="en-US" sz="1400" b="0" dirty="0">
                <a:solidFill>
                  <a:schemeClr val="tx2"/>
                </a:solidFill>
                <a:cs typeface="Calibri" panose="020F0502020204030204" pitchFamily="34" charset="0"/>
              </a:rPr>
              <a:t>fon.bg.ac.rs</a:t>
            </a:r>
            <a:endParaRPr lang="sr-Cyrl-CS" sz="1400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sr-Cyrl-CS" sz="1400" dirty="0">
                <a:solidFill>
                  <a:schemeClr val="tx2"/>
                </a:solidFill>
              </a:rPr>
              <a:t>	Кабинет:</a:t>
            </a:r>
            <a:r>
              <a:rPr lang="sr-Latn-RS" sz="1400" dirty="0">
                <a:solidFill>
                  <a:schemeClr val="tx2"/>
                </a:solidFill>
              </a:rPr>
              <a:t> 2</a:t>
            </a:r>
            <a:r>
              <a:rPr lang="en-US" sz="1400" dirty="0">
                <a:solidFill>
                  <a:schemeClr val="tx2"/>
                </a:solidFill>
              </a:rPr>
              <a:t>21</a:t>
            </a:r>
            <a:endParaRPr lang="sr-Cyrl-RS" sz="1400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buNone/>
            </a:pPr>
            <a:endParaRPr lang="sr-Cyrl-RS" sz="2000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Cyrl-CS" sz="2000" dirty="0" err="1">
                <a:solidFill>
                  <a:schemeClr val="tx2"/>
                </a:solidFill>
              </a:rPr>
              <a:t>Пр</a:t>
            </a:r>
            <a:r>
              <a:rPr lang="en-US" sz="2000" dirty="0">
                <a:solidFill>
                  <a:schemeClr val="tx2"/>
                </a:solidFill>
              </a:rPr>
              <a:t>o</a:t>
            </a:r>
            <a:r>
              <a:rPr lang="sr-Cyrl-CS" sz="2000" dirty="0">
                <a:solidFill>
                  <a:schemeClr val="tx2"/>
                </a:solidFill>
              </a:rPr>
              <a:t>ф. др </a:t>
            </a:r>
            <a:r>
              <a:rPr lang="sr-Cyrl-RS" sz="2000" dirty="0">
                <a:solidFill>
                  <a:schemeClr val="tx2"/>
                </a:solidFill>
              </a:rPr>
              <a:t>Драгана Стојановић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2"/>
                </a:solidFill>
              </a:rPr>
              <a:t>           E</a:t>
            </a:r>
            <a:r>
              <a:rPr lang="sr-Cyrl-CS" sz="1400" dirty="0">
                <a:solidFill>
                  <a:schemeClr val="tx2"/>
                </a:solidFill>
              </a:rPr>
              <a:t>-</a:t>
            </a:r>
            <a:r>
              <a:rPr lang="sr-Cyrl-CS" sz="1400" dirty="0" err="1">
                <a:solidFill>
                  <a:schemeClr val="tx2"/>
                </a:solidFill>
              </a:rPr>
              <a:t>маил</a:t>
            </a:r>
            <a:r>
              <a:rPr lang="sr-Cyrl-CS" sz="1400" dirty="0">
                <a:solidFill>
                  <a:schemeClr val="tx2"/>
                </a:solidFill>
              </a:rPr>
              <a:t>:</a:t>
            </a:r>
            <a:r>
              <a:rPr lang="en-US" sz="1400" b="0" dirty="0">
                <a:solidFill>
                  <a:schemeClr val="tx2"/>
                </a:solidFill>
                <a:cs typeface="Calibri" panose="020F0502020204030204" pitchFamily="34" charset="0"/>
              </a:rPr>
              <a:t>drag</a:t>
            </a:r>
            <a:r>
              <a:rPr lang="sr-Cyrl-RS" sz="1400" b="0" dirty="0">
                <a:solidFill>
                  <a:schemeClr val="tx2"/>
                </a:solidFill>
                <a:cs typeface="Calibri" panose="020F0502020204030204" pitchFamily="34" charset="0"/>
              </a:rPr>
              <a:t>а</a:t>
            </a:r>
            <a:r>
              <a:rPr lang="sr-Latn-RS" sz="1400" b="0" dirty="0">
                <a:solidFill>
                  <a:schemeClr val="tx2"/>
                </a:solidFill>
                <a:cs typeface="Calibri" panose="020F0502020204030204" pitchFamily="34" charset="0"/>
              </a:rPr>
              <a:t>na</a:t>
            </a:r>
            <a:r>
              <a:rPr lang="en-US" sz="1400" b="0" dirty="0">
                <a:solidFill>
                  <a:schemeClr val="tx2"/>
                </a:solidFill>
                <a:cs typeface="Calibri" panose="020F0502020204030204" pitchFamily="34" charset="0"/>
              </a:rPr>
              <a:t>.s</a:t>
            </a:r>
            <a:r>
              <a:rPr lang="sr-Latn-RS" sz="1400" b="0" dirty="0" err="1">
                <a:solidFill>
                  <a:schemeClr val="tx2"/>
                </a:solidFill>
                <a:cs typeface="Calibri" panose="020F0502020204030204" pitchFamily="34" charset="0"/>
              </a:rPr>
              <a:t>tojanovic</a:t>
            </a:r>
            <a:r>
              <a:rPr lang="en-US" sz="1400" b="0" dirty="0">
                <a:solidFill>
                  <a:schemeClr val="tx2"/>
                </a:solidFill>
                <a:cs typeface="Calibri" panose="020F0502020204030204" pitchFamily="34" charset="0"/>
              </a:rPr>
              <a:t>@fon.bg.ac.rs</a:t>
            </a:r>
            <a:endParaRPr lang="sr-Cyrl-CS" sz="1400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sr-Cyrl-CS" sz="1400" dirty="0">
                <a:solidFill>
                  <a:schemeClr val="tx2"/>
                </a:solidFill>
              </a:rPr>
              <a:t>	Кабинет:</a:t>
            </a:r>
            <a:r>
              <a:rPr lang="sr-Latn-RS" sz="1400" dirty="0">
                <a:solidFill>
                  <a:schemeClr val="tx2"/>
                </a:solidFill>
              </a:rPr>
              <a:t> 2</a:t>
            </a:r>
            <a:r>
              <a:rPr lang="en-US" sz="1400" dirty="0">
                <a:solidFill>
                  <a:schemeClr val="tx2"/>
                </a:solidFill>
              </a:rPr>
              <a:t>21</a:t>
            </a:r>
            <a:endParaRPr lang="sr-Cyrl-RS" sz="1400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buNone/>
            </a:pPr>
            <a:endParaRPr lang="sr-Cyrl-CS" sz="1400" dirty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r-Cyrl-CS" sz="2000" dirty="0">
                <a:solidFill>
                  <a:schemeClr val="tx2"/>
                </a:solidFill>
              </a:rPr>
              <a:t>Пр</a:t>
            </a:r>
            <a:r>
              <a:rPr lang="en-US" sz="2000" dirty="0">
                <a:solidFill>
                  <a:schemeClr val="tx2"/>
                </a:solidFill>
              </a:rPr>
              <a:t>o</a:t>
            </a:r>
            <a:r>
              <a:rPr lang="sr-Cyrl-CS" sz="2000" dirty="0">
                <a:solidFill>
                  <a:schemeClr val="tx2"/>
                </a:solidFill>
              </a:rPr>
              <a:t>ф. др </a:t>
            </a:r>
            <a:r>
              <a:rPr lang="sr-Cyrl-RS" sz="2000" dirty="0">
                <a:solidFill>
                  <a:schemeClr val="tx2"/>
                </a:solidFill>
              </a:rPr>
              <a:t>Иван Томашевић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tx2"/>
                </a:solidFill>
              </a:rPr>
              <a:t>           </a:t>
            </a:r>
            <a:r>
              <a:rPr lang="sr-Cyrl-CS" sz="1400" dirty="0">
                <a:solidFill>
                  <a:schemeClr val="tx2"/>
                </a:solidFill>
              </a:rPr>
              <a:t>Е-</a:t>
            </a:r>
            <a:r>
              <a:rPr lang="sr-Cyrl-CS" sz="1400" dirty="0" err="1">
                <a:solidFill>
                  <a:schemeClr val="tx2"/>
                </a:solidFill>
              </a:rPr>
              <a:t>маил</a:t>
            </a:r>
            <a:r>
              <a:rPr lang="sr-Cyrl-CS" sz="1400" dirty="0">
                <a:solidFill>
                  <a:schemeClr val="tx2"/>
                </a:solidFill>
              </a:rPr>
              <a:t>: </a:t>
            </a:r>
            <a:r>
              <a:rPr lang="en-GB" sz="1400" dirty="0" err="1">
                <a:solidFill>
                  <a:schemeClr val="tx2"/>
                </a:solidFill>
                <a:cs typeface="Calibri" panose="020F0502020204030204" pitchFamily="34" charset="0"/>
              </a:rPr>
              <a:t>i</a:t>
            </a:r>
            <a:r>
              <a:rPr lang="sr-Latn-RS" sz="1400" dirty="0" err="1">
                <a:solidFill>
                  <a:schemeClr val="tx2"/>
                </a:solidFill>
                <a:cs typeface="Calibri" panose="020F0502020204030204" pitchFamily="34" charset="0"/>
              </a:rPr>
              <a:t>van.tomasevic</a:t>
            </a:r>
            <a:r>
              <a:rPr lang="en-US" sz="1400" b="0" dirty="0">
                <a:solidFill>
                  <a:schemeClr val="tx2"/>
                </a:solidFill>
                <a:cs typeface="Calibri" panose="020F0502020204030204" pitchFamily="34" charset="0"/>
              </a:rPr>
              <a:t>@fon.bg.ac.rs</a:t>
            </a:r>
            <a:endParaRPr lang="en-US" sz="1400" dirty="0">
              <a:solidFill>
                <a:schemeClr val="tx2"/>
              </a:solidFill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sr-Cyrl-CS" sz="1400" dirty="0">
                <a:solidFill>
                  <a:schemeClr val="tx2"/>
                </a:solidFill>
              </a:rPr>
              <a:t>	Кабинет: </a:t>
            </a:r>
            <a:r>
              <a:rPr lang="en-US" sz="1400" dirty="0">
                <a:solidFill>
                  <a:schemeClr val="tx2"/>
                </a:solidFill>
              </a:rPr>
              <a:t>221</a:t>
            </a:r>
            <a:endParaRPr lang="sr-Cyrl-CS" sz="1400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buNone/>
            </a:pPr>
            <a:endParaRPr lang="sr-Cyrl-CS" sz="1400" dirty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r-Cyrl-CS" sz="2000" dirty="0">
                <a:solidFill>
                  <a:schemeClr val="tx2"/>
                </a:solidFill>
              </a:rPr>
              <a:t>Ивона Јовановић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CS" sz="1400" dirty="0">
                <a:solidFill>
                  <a:schemeClr val="tx2"/>
                </a:solidFill>
              </a:rPr>
              <a:t>           Е-</a:t>
            </a:r>
            <a:r>
              <a:rPr lang="sr-Cyrl-CS" sz="1400" dirty="0" err="1">
                <a:solidFill>
                  <a:schemeClr val="tx2"/>
                </a:solidFill>
              </a:rPr>
              <a:t>маил</a:t>
            </a:r>
            <a:r>
              <a:rPr lang="sr-Cyrl-CS" sz="1400" dirty="0">
                <a:solidFill>
                  <a:schemeClr val="tx2"/>
                </a:solidFill>
              </a:rPr>
              <a:t>: </a:t>
            </a:r>
            <a:r>
              <a:rPr lang="sr-Latn-RS" sz="1400" b="0" dirty="0">
                <a:solidFill>
                  <a:schemeClr val="tx2"/>
                </a:solidFill>
                <a:cs typeface="Calibri" panose="020F0502020204030204" pitchFamily="34" charset="0"/>
              </a:rPr>
              <a:t>ivona.jovanovic@fon.bg.ac.rs</a:t>
            </a:r>
            <a:endParaRPr lang="en-US" sz="1400" b="0" dirty="0">
              <a:solidFill>
                <a:schemeClr val="tx2"/>
              </a:solidFill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sr-Cyrl-CS" sz="1400" dirty="0">
                <a:solidFill>
                  <a:schemeClr val="tx2"/>
                </a:solidFill>
              </a:rPr>
              <a:t>	Кабинет: 121</a:t>
            </a:r>
          </a:p>
          <a:p>
            <a:pPr>
              <a:spcBef>
                <a:spcPts val="0"/>
              </a:spcBef>
              <a:buNone/>
            </a:pPr>
            <a:endParaRPr lang="sr-Cyrl-CS" sz="1800" dirty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Наставници и сарадници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441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Циљ предмета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23925" y="1590675"/>
            <a:ext cx="10201275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en-US" sz="2400" dirty="0"/>
              <a:t>  </a:t>
            </a:r>
            <a:r>
              <a:rPr lang="ru-RU" sz="2400" dirty="0"/>
              <a:t>Упознавање студената са проблемима интеграције процеса, функција и ресурса у производним и услужним пословним системима.</a:t>
            </a:r>
            <a:endParaRPr lang="en-US" sz="2400" dirty="0"/>
          </a:p>
          <a:p>
            <a:pPr>
              <a:spcBef>
                <a:spcPts val="600"/>
              </a:spcBef>
            </a:pPr>
            <a:endParaRPr lang="en-US" sz="2400" dirty="0"/>
          </a:p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en-US" sz="2400" dirty="0"/>
              <a:t>  </a:t>
            </a:r>
            <a:r>
              <a:rPr lang="ru-RU" sz="2400" dirty="0"/>
              <a:t>Студенти ће научити како да креирају, процене и изаберу најбоље решење за проблеме развоја, постављања, мерења, побољшања, и предвођења пословних система, користећи специфичне методе инжењеринга и менаџмента.</a:t>
            </a:r>
            <a:endParaRPr lang="en-US" sz="2400" dirty="0"/>
          </a:p>
          <a:p>
            <a:pPr lvl="0">
              <a:spcBef>
                <a:spcPts val="600"/>
              </a:spcBef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Садржај предмета</a:t>
            </a:r>
            <a:r>
              <a:rPr lang="en-US" dirty="0"/>
              <a:t> – </a:t>
            </a:r>
            <a:r>
              <a:rPr lang="sr-Cyrl-RS" dirty="0"/>
              <a:t>теоријска настава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DE7362-D8E2-2392-CD3E-AE6C1B8F1DFB}"/>
              </a:ext>
            </a:extLst>
          </p:cNvPr>
          <p:cNvSpPr txBox="1"/>
          <p:nvPr/>
        </p:nvSpPr>
        <p:spPr>
          <a:xfrm>
            <a:off x="838200" y="1457515"/>
            <a:ext cx="10744200" cy="440120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ts val="600"/>
              </a:spcBef>
              <a:buBlip>
                <a:blip r:embed="rId2"/>
              </a:buBlip>
              <a:defRPr sz="2400"/>
            </a:lvl1pPr>
          </a:lstStyle>
          <a:p>
            <a:r>
              <a:rPr lang="ru-RU" dirty="0"/>
              <a:t> Појам, значај и развој менаџмент инжењерства.</a:t>
            </a:r>
          </a:p>
          <a:p>
            <a:r>
              <a:rPr lang="ru-RU" dirty="0"/>
              <a:t> Развој, постављање, мерење, побољшање и предвођење интегрисаног система процеса, функција и ресурса.</a:t>
            </a:r>
          </a:p>
          <a:p>
            <a:r>
              <a:rPr lang="ru-RU" dirty="0"/>
              <a:t> Методе инжењеринга у менаџменту.</a:t>
            </a:r>
          </a:p>
          <a:p>
            <a:r>
              <a:rPr lang="ru-RU" dirty="0"/>
              <a:t> Дијагноза стања производних и услужних пословних система.</a:t>
            </a:r>
          </a:p>
          <a:p>
            <a:r>
              <a:rPr lang="ru-RU" dirty="0"/>
              <a:t> Унапређивање коришћења капитала у производњи.</a:t>
            </a:r>
          </a:p>
          <a:p>
            <a:r>
              <a:rPr lang="ru-RU" dirty="0"/>
              <a:t> Анализа процеса у пословним системима.</a:t>
            </a:r>
          </a:p>
          <a:p>
            <a:r>
              <a:rPr lang="ru-RU" dirty="0"/>
              <a:t> Креирање пословног случаја побољшања изабраног процеса.</a:t>
            </a:r>
          </a:p>
          <a:p>
            <a:r>
              <a:rPr lang="ru-RU" dirty="0"/>
              <a:t> Постављање и примена предложених мера.</a:t>
            </a:r>
          </a:p>
          <a:p>
            <a:r>
              <a:rPr lang="ru-RU" dirty="0"/>
              <a:t> Консалтинг из области менаџмент инжењерства.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8C4A72-63C7-6BBD-A3C2-83CA4948E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7F672-2595-C05F-9F23-112CC8D80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Садржај предмета</a:t>
            </a:r>
            <a:r>
              <a:rPr lang="en-US" dirty="0"/>
              <a:t> – </a:t>
            </a:r>
            <a:r>
              <a:rPr lang="sr-Cyrl-RS" dirty="0"/>
              <a:t>практична настава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646DB8-890E-5949-C0D0-E6F00D69A63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359252-C92B-E193-7111-2EA0817D5E88}"/>
              </a:ext>
            </a:extLst>
          </p:cNvPr>
          <p:cNvSpPr txBox="1"/>
          <p:nvPr/>
        </p:nvSpPr>
        <p:spPr>
          <a:xfrm>
            <a:off x="838200" y="1457515"/>
            <a:ext cx="10910104" cy="469359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ts val="600"/>
              </a:spcBef>
              <a:buBlip>
                <a:blip r:embed="rId2"/>
              </a:buBlip>
              <a:defRPr sz="2400"/>
            </a:lvl1pPr>
          </a:lstStyle>
          <a:p>
            <a:r>
              <a:rPr lang="ru-RU" dirty="0"/>
              <a:t> Методе инжењеринга у менаџменту. </a:t>
            </a:r>
          </a:p>
          <a:p>
            <a:r>
              <a:rPr lang="ru-RU" dirty="0"/>
              <a:t> Практични примери утврђивања кључних подручја пословања. </a:t>
            </a:r>
          </a:p>
          <a:p>
            <a:r>
              <a:rPr lang="ru-RU" dirty="0"/>
              <a:t> Аналитички метод повећања профитабилности (АМПП). </a:t>
            </a:r>
          </a:p>
          <a:p>
            <a:r>
              <a:rPr lang="ru-RU" dirty="0"/>
              <a:t> Практични примери рационализације капитала. </a:t>
            </a:r>
          </a:p>
          <a:p>
            <a:r>
              <a:rPr lang="ru-RU" dirty="0"/>
              <a:t> Основни индикатори процеса (брзина протока/проток, време циклуса, залихе у процесу). </a:t>
            </a:r>
          </a:p>
          <a:p>
            <a:r>
              <a:rPr lang="ru-RU" dirty="0"/>
              <a:t> Израда пословног случаја побољшања процеса.   </a:t>
            </a:r>
          </a:p>
          <a:p>
            <a:r>
              <a:rPr lang="ru-RU" dirty="0"/>
              <a:t> Акциона истраживања, анкете, студије случајева и симулација у менаџмент инжењерству. </a:t>
            </a:r>
          </a:p>
          <a:p>
            <a:r>
              <a:rPr lang="ru-RU" dirty="0"/>
              <a:t> Пројекти у договору са студентима из области менаџмент инжењерства.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065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Начин полагања предмета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C1C73E-E486-6A8A-D871-D8358B5E9D98}"/>
              </a:ext>
            </a:extLst>
          </p:cNvPr>
          <p:cNvSpPr txBox="1"/>
          <p:nvPr/>
        </p:nvSpPr>
        <p:spPr>
          <a:xfrm>
            <a:off x="838199" y="1517274"/>
            <a:ext cx="1042396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Практични</a:t>
            </a:r>
            <a:r>
              <a:rPr lang="en-US" sz="2400" dirty="0"/>
              <a:t> </a:t>
            </a:r>
            <a:r>
              <a:rPr lang="en-US" sz="2400" dirty="0" err="1"/>
              <a:t>рад</a:t>
            </a:r>
            <a:r>
              <a:rPr lang="en-US" sz="2400" dirty="0"/>
              <a:t> </a:t>
            </a: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настави</a:t>
            </a:r>
            <a:r>
              <a:rPr lang="en-US" sz="2400" dirty="0"/>
              <a:t> (</a:t>
            </a:r>
            <a:r>
              <a:rPr lang="en-US" sz="2400" dirty="0" err="1"/>
              <a:t>до</a:t>
            </a:r>
            <a:r>
              <a:rPr lang="en-US" sz="2400" dirty="0"/>
              <a:t> 70 </a:t>
            </a:r>
            <a:r>
              <a:rPr lang="en-US" sz="2400" dirty="0" err="1"/>
              <a:t>поена</a:t>
            </a:r>
            <a:r>
              <a:rPr lang="en-US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Тимски</a:t>
            </a:r>
            <a:r>
              <a:rPr lang="en-US" sz="2400" dirty="0"/>
              <a:t> </a:t>
            </a:r>
            <a:r>
              <a:rPr lang="en-US" sz="2400" dirty="0" err="1"/>
              <a:t>рад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Примена</a:t>
            </a:r>
            <a:r>
              <a:rPr lang="en-US" sz="2400" dirty="0"/>
              <a:t> </a:t>
            </a:r>
            <a:r>
              <a:rPr lang="en-US" sz="2400" dirty="0" err="1"/>
              <a:t>Аналитичког</a:t>
            </a:r>
            <a:r>
              <a:rPr lang="en-US" sz="2400" dirty="0"/>
              <a:t> </a:t>
            </a:r>
            <a:r>
              <a:rPr lang="en-US" sz="2400" dirty="0" err="1"/>
              <a:t>метода</a:t>
            </a:r>
            <a:r>
              <a:rPr lang="en-US" sz="2400" dirty="0"/>
              <a:t> </a:t>
            </a:r>
            <a:r>
              <a:rPr lang="en-US" sz="2400" dirty="0" err="1"/>
              <a:t>повећања</a:t>
            </a:r>
            <a:r>
              <a:rPr lang="sr-Cyrl-RS" sz="2400" dirty="0"/>
              <a:t> </a:t>
            </a:r>
            <a:r>
              <a:rPr lang="en-US" sz="2400" dirty="0" err="1"/>
              <a:t>профитабилности</a:t>
            </a:r>
            <a:endParaRPr lang="sr-Cyrl-RS" sz="2400" dirty="0"/>
          </a:p>
          <a:p>
            <a:endParaRPr lang="en-US" sz="2400" dirty="0"/>
          </a:p>
          <a:p>
            <a:r>
              <a:rPr lang="en-US" sz="2400" dirty="0" err="1"/>
              <a:t>Теоријски</a:t>
            </a:r>
            <a:r>
              <a:rPr lang="en-US" sz="2400" dirty="0"/>
              <a:t> </a:t>
            </a:r>
            <a:r>
              <a:rPr lang="en-US" sz="2400" dirty="0" err="1"/>
              <a:t>део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30 </a:t>
            </a:r>
            <a:r>
              <a:rPr lang="en-US" sz="2400" dirty="0" err="1"/>
              <a:t>поена</a:t>
            </a:r>
            <a:r>
              <a:rPr lang="en-US" sz="2400" dirty="0"/>
              <a:t> </a:t>
            </a:r>
            <a:endParaRPr lang="sr-Cyrl-RS" sz="2400" dirty="0"/>
          </a:p>
          <a:p>
            <a:endParaRPr lang="en-US" sz="2400" dirty="0"/>
          </a:p>
          <a:p>
            <a:r>
              <a:rPr lang="en-US" sz="2400" dirty="0" err="1"/>
              <a:t>Скала</a:t>
            </a:r>
            <a:r>
              <a:rPr lang="en-US" sz="2400" dirty="0"/>
              <a:t> </a:t>
            </a:r>
            <a:r>
              <a:rPr lang="en-US" sz="2400" dirty="0" err="1"/>
              <a:t>за</a:t>
            </a:r>
            <a:r>
              <a:rPr lang="en-US" sz="2400" dirty="0"/>
              <a:t> </a:t>
            </a:r>
            <a:r>
              <a:rPr lang="en-US" sz="2400" dirty="0" err="1"/>
              <a:t>оцењивање</a:t>
            </a:r>
            <a:r>
              <a:rPr lang="sr-Cyrl-RS" sz="2400" dirty="0"/>
              <a:t>:</a:t>
            </a:r>
            <a:endParaRPr lang="en-US" sz="24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E500043-14C6-260D-0339-17A0898FF0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42752"/>
              </p:ext>
            </p:extLst>
          </p:nvPr>
        </p:nvGraphicFramePr>
        <p:xfrm>
          <a:off x="2785066" y="4715315"/>
          <a:ext cx="6621867" cy="7620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945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5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59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59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59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59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59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592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sr-Cyrl-RS" sz="1900" dirty="0">
                          <a:solidFill>
                            <a:schemeClr val="bg1"/>
                          </a:solidFill>
                        </a:rPr>
                        <a:t>Поени</a:t>
                      </a:r>
                      <a:endParaRPr lang="en-US" sz="1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sr-Latn-RS" sz="1900" dirty="0">
                          <a:solidFill>
                            <a:schemeClr val="bg1"/>
                          </a:solidFill>
                        </a:rPr>
                        <a:t>&lt;50</a:t>
                      </a:r>
                      <a:endParaRPr lang="en-US" sz="1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sr-Latn-RS" sz="1900" dirty="0">
                          <a:solidFill>
                            <a:schemeClr val="bg1"/>
                          </a:solidFill>
                        </a:rPr>
                        <a:t>51- 60</a:t>
                      </a:r>
                      <a:endParaRPr lang="en-US" sz="1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sr-Latn-RS" sz="1900" dirty="0">
                          <a:solidFill>
                            <a:schemeClr val="bg1"/>
                          </a:solidFill>
                        </a:rPr>
                        <a:t>61- 70</a:t>
                      </a:r>
                      <a:endParaRPr lang="en-US" sz="1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sr-Latn-RS" sz="1900" dirty="0">
                          <a:solidFill>
                            <a:schemeClr val="bg1"/>
                          </a:solidFill>
                        </a:rPr>
                        <a:t>71 - 80</a:t>
                      </a:r>
                      <a:endParaRPr lang="en-US" sz="1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sr-Latn-RS" sz="1900" dirty="0">
                          <a:solidFill>
                            <a:schemeClr val="bg1"/>
                          </a:solidFill>
                        </a:rPr>
                        <a:t>81 - 90</a:t>
                      </a:r>
                      <a:endParaRPr lang="en-US" sz="1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sr-Latn-RS" sz="1900" dirty="0">
                          <a:solidFill>
                            <a:schemeClr val="bg1"/>
                          </a:solidFill>
                        </a:rPr>
                        <a:t>91-100</a:t>
                      </a:r>
                      <a:endParaRPr lang="en-US" sz="1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2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sr-Cyrl-RS" sz="1900" dirty="0">
                          <a:solidFill>
                            <a:srgbClr val="333333"/>
                          </a:solidFill>
                        </a:rPr>
                        <a:t>Оцена</a:t>
                      </a:r>
                      <a:endParaRPr lang="en-US" sz="1900" dirty="0">
                        <a:solidFill>
                          <a:srgbClr val="33333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sr-Latn-RS" sz="1900" dirty="0">
                          <a:solidFill>
                            <a:srgbClr val="333333"/>
                          </a:solidFill>
                        </a:rPr>
                        <a:t>5</a:t>
                      </a:r>
                      <a:endParaRPr lang="en-US" sz="1900" dirty="0">
                        <a:solidFill>
                          <a:srgbClr val="33333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sr-Latn-RS" sz="1900" dirty="0">
                          <a:solidFill>
                            <a:srgbClr val="333333"/>
                          </a:solidFill>
                        </a:rPr>
                        <a:t>6</a:t>
                      </a:r>
                      <a:endParaRPr lang="en-US" sz="1900" dirty="0">
                        <a:solidFill>
                          <a:srgbClr val="33333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sr-Latn-RS" sz="1900" dirty="0">
                          <a:solidFill>
                            <a:srgbClr val="333333"/>
                          </a:solidFill>
                        </a:rPr>
                        <a:t>7</a:t>
                      </a:r>
                      <a:endParaRPr lang="en-US" sz="1900" dirty="0">
                        <a:solidFill>
                          <a:srgbClr val="33333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sr-Latn-RS" sz="1900" dirty="0">
                          <a:solidFill>
                            <a:srgbClr val="333333"/>
                          </a:solidFill>
                        </a:rPr>
                        <a:t>8</a:t>
                      </a:r>
                      <a:endParaRPr lang="en-US" sz="1900" dirty="0">
                        <a:solidFill>
                          <a:srgbClr val="33333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sr-Latn-RS" sz="1900" dirty="0">
                          <a:solidFill>
                            <a:srgbClr val="333333"/>
                          </a:solidFill>
                        </a:rPr>
                        <a:t>9</a:t>
                      </a:r>
                      <a:endParaRPr lang="en-US" sz="1900" dirty="0">
                        <a:solidFill>
                          <a:srgbClr val="33333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sr-Latn-RS" sz="1900" dirty="0">
                          <a:solidFill>
                            <a:srgbClr val="333333"/>
                          </a:solidFill>
                        </a:rPr>
                        <a:t>10</a:t>
                      </a:r>
                      <a:endParaRPr lang="en-US" sz="1900" dirty="0">
                        <a:solidFill>
                          <a:srgbClr val="33333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Литература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3400" y="1295400"/>
            <a:ext cx="11411674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spcBef>
                <a:spcPts val="1200"/>
              </a:spcBef>
              <a:defRPr/>
            </a:pPr>
            <a:endParaRPr lang="ru-RU" sz="2000" dirty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  <a:p>
            <a:r>
              <a:rPr lang="sr-Cyrl-RS" sz="2000" b="1" dirty="0">
                <a:ea typeface="Calibri" panose="020F0502020204030204" pitchFamily="34" charset="0"/>
                <a:cs typeface="Calibri" panose="020F0502020204030204" pitchFamily="34" charset="0"/>
              </a:rPr>
              <a:t>Основна</a:t>
            </a:r>
            <a:r>
              <a:rPr lang="en-GB" sz="2000" b="1" dirty="0"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2000" dirty="0" err="1">
                <a:ea typeface="Calibri" panose="020F0502020204030204" pitchFamily="34" charset="0"/>
                <a:cs typeface="Calibri" panose="020F0502020204030204" pitchFamily="34" charset="0"/>
              </a:rPr>
              <a:t>Zandin</a:t>
            </a:r>
            <a:r>
              <a:rPr lang="en-GB" sz="2000" dirty="0">
                <a:ea typeface="Calibri" panose="020F0502020204030204" pitchFamily="34" charset="0"/>
                <a:cs typeface="Calibri" panose="020F0502020204030204" pitchFamily="34" charset="0"/>
              </a:rPr>
              <a:t> K., Maynard H.B.</a:t>
            </a:r>
            <a:r>
              <a:rPr lang="sr-Latn-RS" sz="2000" dirty="0">
                <a:ea typeface="Calibri" panose="020F0502020204030204" pitchFamily="34" charset="0"/>
                <a:cs typeface="Calibri" panose="020F0502020204030204" pitchFamily="34" charset="0"/>
              </a:rPr>
              <a:t> (2001).</a:t>
            </a:r>
            <a:r>
              <a:rPr lang="en-GB" sz="20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i="1" dirty="0">
                <a:ea typeface="Calibri" panose="020F0502020204030204" pitchFamily="34" charset="0"/>
                <a:cs typeface="Calibri" panose="020F0502020204030204" pitchFamily="34" charset="0"/>
              </a:rPr>
              <a:t>Maynard's Industrial Engineering Handbook </a:t>
            </a:r>
            <a:r>
              <a:rPr lang="sr-Latn-RS" sz="2000" i="1" dirty="0"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sz="2000" dirty="0"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GB" sz="2000" baseline="30000" dirty="0"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2000" dirty="0">
                <a:ea typeface="Calibri" panose="020F0502020204030204" pitchFamily="34" charset="0"/>
                <a:cs typeface="Calibri" panose="020F0502020204030204" pitchFamily="34" charset="0"/>
              </a:rPr>
              <a:t> ed</a:t>
            </a:r>
            <a:r>
              <a:rPr lang="sr-Latn-RS" sz="2000" dirty="0">
                <a:ea typeface="Calibri" panose="020F0502020204030204" pitchFamily="34" charset="0"/>
                <a:cs typeface="Calibri" panose="020F0502020204030204" pitchFamily="34" charset="0"/>
              </a:rPr>
              <a:t>.),</a:t>
            </a:r>
            <a:r>
              <a:rPr lang="en-GB" sz="2000" dirty="0">
                <a:ea typeface="Calibri" panose="020F0502020204030204" pitchFamily="34" charset="0"/>
                <a:cs typeface="Calibri" panose="020F0502020204030204" pitchFamily="34" charset="0"/>
              </a:rPr>
              <a:t> McGraw-Hill. 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2000" dirty="0">
                <a:ea typeface="Calibri" panose="020F0502020204030204" pitchFamily="34" charset="0"/>
                <a:cs typeface="Calibri" panose="020F0502020204030204" pitchFamily="34" charset="0"/>
              </a:rPr>
              <a:t>Madison D.</a:t>
            </a:r>
            <a:r>
              <a:rPr lang="sr-Latn-RS" sz="2000" dirty="0">
                <a:ea typeface="Calibri" panose="020F0502020204030204" pitchFamily="34" charset="0"/>
                <a:cs typeface="Calibri" panose="020F0502020204030204" pitchFamily="34" charset="0"/>
              </a:rPr>
              <a:t> (2005).</a:t>
            </a:r>
            <a:r>
              <a:rPr lang="en-GB" sz="20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i="1" dirty="0">
                <a:ea typeface="Calibri" panose="020F0502020204030204" pitchFamily="34" charset="0"/>
                <a:cs typeface="Calibri" panose="020F0502020204030204" pitchFamily="34" charset="0"/>
              </a:rPr>
              <a:t>Process Mapping, Process improvement and Process Management – A Practical Guide to </a:t>
            </a:r>
            <a:r>
              <a:rPr lang="en-GB" sz="2000" i="1" dirty="0" err="1">
                <a:ea typeface="Calibri" panose="020F0502020204030204" pitchFamily="34" charset="0"/>
                <a:cs typeface="Calibri" panose="020F0502020204030204" pitchFamily="34" charset="0"/>
              </a:rPr>
              <a:t>Enchancing</a:t>
            </a:r>
            <a:r>
              <a:rPr lang="en-GB" sz="2000" i="1" dirty="0">
                <a:ea typeface="Calibri" panose="020F0502020204030204" pitchFamily="34" charset="0"/>
                <a:cs typeface="Calibri" panose="020F0502020204030204" pitchFamily="34" charset="0"/>
              </a:rPr>
              <a:t> Work and Information Flow</a:t>
            </a:r>
            <a:r>
              <a:rPr lang="en-GB" sz="2000" dirty="0">
                <a:ea typeface="Calibri" panose="020F0502020204030204" pitchFamily="34" charset="0"/>
                <a:cs typeface="Calibri" panose="020F0502020204030204" pitchFamily="34" charset="0"/>
              </a:rPr>
              <a:t>, Paton Press LCC, California, 2005. </a:t>
            </a:r>
            <a:endParaRPr lang="sr-Cyrl-RS" sz="20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0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r-Cyrl-RS" sz="2000" b="1" dirty="0">
                <a:ea typeface="Calibri" panose="020F0502020204030204" pitchFamily="34" charset="0"/>
                <a:cs typeface="Calibri" panose="020F0502020204030204" pitchFamily="34" charset="0"/>
              </a:rPr>
              <a:t>Допунска</a:t>
            </a:r>
            <a:r>
              <a:rPr lang="en-GB" sz="2000" b="1" dirty="0"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2000" dirty="0">
                <a:ea typeface="Calibri" panose="020F0502020204030204" pitchFamily="34" charset="0"/>
                <a:cs typeface="Calibri" panose="020F0502020204030204" pitchFamily="34" charset="0"/>
              </a:rPr>
              <a:t>Levi-</a:t>
            </a:r>
            <a:r>
              <a:rPr lang="en-GB" sz="2000" dirty="0" err="1">
                <a:ea typeface="Calibri" panose="020F0502020204030204" pitchFamily="34" charset="0"/>
                <a:cs typeface="Calibri" panose="020F0502020204030204" pitchFamily="34" charset="0"/>
              </a:rPr>
              <a:t>Jakšić</a:t>
            </a:r>
            <a:r>
              <a:rPr lang="en-GB" sz="2000" dirty="0">
                <a:ea typeface="Calibri" panose="020F0502020204030204" pitchFamily="34" charset="0"/>
                <a:cs typeface="Calibri" panose="020F0502020204030204" pitchFamily="34" charset="0"/>
              </a:rPr>
              <a:t> M., </a:t>
            </a:r>
            <a:r>
              <a:rPr lang="en-GB" sz="2000" dirty="0" err="1">
                <a:ea typeface="Calibri" panose="020F0502020204030204" pitchFamily="34" charset="0"/>
                <a:cs typeface="Calibri" panose="020F0502020204030204" pitchFamily="34" charset="0"/>
              </a:rPr>
              <a:t>Petrović</a:t>
            </a:r>
            <a:r>
              <a:rPr lang="en-GB" sz="2000" dirty="0">
                <a:ea typeface="Calibri" panose="020F0502020204030204" pitchFamily="34" charset="0"/>
                <a:cs typeface="Calibri" panose="020F0502020204030204" pitchFamily="34" charset="0"/>
              </a:rPr>
              <a:t> B., </a:t>
            </a:r>
            <a:r>
              <a:rPr lang="en-GB" sz="2000" dirty="0" err="1">
                <a:ea typeface="Calibri" panose="020F0502020204030204" pitchFamily="34" charset="0"/>
                <a:cs typeface="Calibri" panose="020F0502020204030204" pitchFamily="34" charset="0"/>
              </a:rPr>
              <a:t>Todorović</a:t>
            </a:r>
            <a:r>
              <a:rPr lang="en-GB" sz="2000" dirty="0">
                <a:ea typeface="Calibri" panose="020F0502020204030204" pitchFamily="34" charset="0"/>
                <a:cs typeface="Calibri" panose="020F0502020204030204" pitchFamily="34" charset="0"/>
              </a:rPr>
              <a:t> D.</a:t>
            </a:r>
            <a:r>
              <a:rPr lang="sr-Latn-RS" sz="2000" dirty="0">
                <a:ea typeface="Calibri" panose="020F0502020204030204" pitchFamily="34" charset="0"/>
                <a:cs typeface="Calibri" panose="020F0502020204030204" pitchFamily="34" charset="0"/>
              </a:rPr>
              <a:t> (1994).</a:t>
            </a:r>
            <a:r>
              <a:rPr lang="en-GB" sz="2000" dirty="0"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GB" sz="2000" i="1" dirty="0" err="1">
                <a:ea typeface="Calibri" panose="020F0502020204030204" pitchFamily="34" charset="0"/>
                <a:cs typeface="Calibri" panose="020F0502020204030204" pitchFamily="34" charset="0"/>
              </a:rPr>
              <a:t>Profitabilnost</a:t>
            </a:r>
            <a:r>
              <a:rPr lang="en-GB" sz="2000" i="1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i="1" dirty="0" err="1">
                <a:ea typeface="Calibri" panose="020F0502020204030204" pitchFamily="34" charset="0"/>
                <a:cs typeface="Calibri" panose="020F0502020204030204" pitchFamily="34" charset="0"/>
              </a:rPr>
              <a:t>proizvodnje</a:t>
            </a:r>
            <a:r>
              <a:rPr lang="en-GB" sz="2000" dirty="0">
                <a:ea typeface="Calibri" panose="020F0502020204030204" pitchFamily="34" charset="0"/>
                <a:cs typeface="Calibri" panose="020F0502020204030204" pitchFamily="34" charset="0"/>
              </a:rPr>
              <a:t>,  FON,  Beograd. 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2000" dirty="0">
                <a:ea typeface="Calibri" panose="020F0502020204030204" pitchFamily="34" charset="0"/>
                <a:cs typeface="Calibri" panose="020F0502020204030204" pitchFamily="34" charset="0"/>
              </a:rPr>
              <a:t>Slack N., Chambers S., Johnston R., Betts A.</a:t>
            </a:r>
            <a:r>
              <a:rPr lang="sr-Latn-RS" sz="2000" dirty="0">
                <a:ea typeface="Calibri" panose="020F0502020204030204" pitchFamily="34" charset="0"/>
                <a:cs typeface="Calibri" panose="020F0502020204030204" pitchFamily="34" charset="0"/>
              </a:rPr>
              <a:t> (2009).</a:t>
            </a:r>
            <a:r>
              <a:rPr lang="en-GB" sz="20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i="1" dirty="0">
                <a:ea typeface="Calibri" panose="020F0502020204030204" pitchFamily="34" charset="0"/>
                <a:cs typeface="Calibri" panose="020F0502020204030204" pitchFamily="34" charset="0"/>
              </a:rPr>
              <a:t>Operations and Process Management – </a:t>
            </a:r>
            <a:r>
              <a:rPr lang="en-GB" sz="2000" i="1" dirty="0" err="1">
                <a:ea typeface="Calibri" panose="020F0502020204030204" pitchFamily="34" charset="0"/>
                <a:cs typeface="Calibri" panose="020F0502020204030204" pitchFamily="34" charset="0"/>
              </a:rPr>
              <a:t>Pricniples</a:t>
            </a:r>
            <a:r>
              <a:rPr lang="en-GB" sz="2000" i="1" dirty="0">
                <a:ea typeface="Calibri" panose="020F0502020204030204" pitchFamily="34" charset="0"/>
                <a:cs typeface="Calibri" panose="020F0502020204030204" pitchFamily="34" charset="0"/>
              </a:rPr>
              <a:t> and Practices for Strategic Impact</a:t>
            </a:r>
            <a:r>
              <a:rPr lang="en-GB" sz="20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z="2000" dirty="0"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sz="2000" baseline="30000" dirty="0">
                <a:ea typeface="Calibri" panose="020F0502020204030204" pitchFamily="34" charset="0"/>
                <a:cs typeface="Calibri" panose="020F0502020204030204" pitchFamily="34" charset="0"/>
              </a:rPr>
              <a:t>2nd</a:t>
            </a:r>
            <a:r>
              <a:rPr lang="en-GB" sz="20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z="2000" dirty="0"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GB" sz="2000" dirty="0"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sr-Latn-RS" sz="2000" dirty="0">
                <a:ea typeface="Calibri" panose="020F0502020204030204" pitchFamily="34" charset="0"/>
                <a:cs typeface="Calibri" panose="020F0502020204030204" pitchFamily="34" charset="0"/>
              </a:rPr>
              <a:t>.)</a:t>
            </a:r>
            <a:r>
              <a:rPr lang="en-GB" sz="2000" dirty="0">
                <a:ea typeface="Calibri" panose="020F0502020204030204" pitchFamily="34" charset="0"/>
                <a:cs typeface="Calibri" panose="020F0502020204030204" pitchFamily="34" charset="0"/>
              </a:rPr>
              <a:t>, Pearson Education, Harlow.</a:t>
            </a:r>
            <a:endParaRPr lang="sr-Latn-RS" sz="20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endParaRPr lang="sr-Latn-CS" sz="600" dirty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F5A95D-4192-5412-E51F-7E02CB01CB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26405-BCE2-2604-DAC5-9928B9DB0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645890"/>
            <a:ext cx="10817226" cy="639619"/>
          </a:xfrm>
        </p:spPr>
        <p:txBody>
          <a:bodyPr/>
          <a:lstStyle/>
          <a:p>
            <a:r>
              <a:rPr lang="sr-Cyrl-RS" sz="3400" b="1" dirty="0"/>
              <a:t>МЕНАЏМЕНТ ИНЖЕЊЕРСТВО</a:t>
            </a:r>
            <a:endParaRPr lang="en-GB" sz="34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AC0B3B-5F3A-4C63-044A-45607296AC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sr-Cyrl-RS" dirty="0"/>
              <a:t>Катедра за индустријско и менаџмент инжењерство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5495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N Paleta boja">
      <a:dk1>
        <a:srgbClr val="1C1C1C"/>
      </a:dk1>
      <a:lt1>
        <a:srgbClr val="F8F8F8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Montserrat">
      <a:majorFont>
        <a:latin typeface="Montserrat SemiBold"/>
        <a:ea typeface=""/>
        <a:cs typeface=""/>
      </a:majorFont>
      <a:minorFont>
        <a:latin typeface="Montserra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562</Words>
  <Application>Microsoft Office PowerPoint</Application>
  <PresentationFormat>Široki ekran</PresentationFormat>
  <Paragraphs>90</Paragraphs>
  <Slides>9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4" baseType="lpstr">
      <vt:lpstr>Arial</vt:lpstr>
      <vt:lpstr>Calibri</vt:lpstr>
      <vt:lpstr>Montserrat Medium</vt:lpstr>
      <vt:lpstr>Montserrat SemiBold</vt:lpstr>
      <vt:lpstr>Office Theme</vt:lpstr>
      <vt:lpstr>МЕНАЏМЕНТ ИНЖЕЊЕРСТВО</vt:lpstr>
      <vt:lpstr>Наставници и сарадници</vt:lpstr>
      <vt:lpstr>Наставници и сарадници</vt:lpstr>
      <vt:lpstr>Циљ предмета</vt:lpstr>
      <vt:lpstr>Садржај предмета – теоријска настава</vt:lpstr>
      <vt:lpstr>Садржај предмета – практична настава</vt:lpstr>
      <vt:lpstr>Начин полагања предмета</vt:lpstr>
      <vt:lpstr>Литература</vt:lpstr>
      <vt:lpstr>МЕНАЏМЕНТ ИНЖЕЊЕРСТВО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Marko Savicevic</dc:creator>
  <cp:lastModifiedBy>Dragana D. Stojanović</cp:lastModifiedBy>
  <cp:revision>81</cp:revision>
  <dcterms:created xsi:type="dcterms:W3CDTF">2022-10-16T13:21:43Z</dcterms:created>
  <dcterms:modified xsi:type="dcterms:W3CDTF">2024-11-27T12:12:25Z</dcterms:modified>
</cp:coreProperties>
</file>