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68" r:id="rId3"/>
    <p:sldId id="259" r:id="rId4"/>
    <p:sldId id="260" r:id="rId5"/>
    <p:sldId id="281" r:id="rId6"/>
    <p:sldId id="282" r:id="rId7"/>
    <p:sldId id="271" r:id="rId8"/>
    <p:sldId id="27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B8F4622-ED75-4311-8466-DE9EB1EB4964}">
          <p14:sldIdLst>
            <p14:sldId id="256"/>
            <p14:sldId id="268"/>
            <p14:sldId id="259"/>
            <p14:sldId id="260"/>
            <p14:sldId id="281"/>
            <p14:sldId id="282"/>
            <p14:sldId id="271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4D99"/>
    <a:srgbClr val="100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6" y="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BEAC0-DE48-4102-94B9-9B44492ED545}" type="datetimeFigureOut">
              <a:rPr lang="en-GB" smtClean="0"/>
              <a:pPr/>
              <a:t>28/11/2024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E5618-B144-4C55-B237-E746DF1F08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44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84" y="899886"/>
            <a:ext cx="7158032" cy="505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5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49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6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 sa naslov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645890"/>
            <a:ext cx="9144000" cy="639619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99" y="4447822"/>
            <a:ext cx="4573611" cy="4573611"/>
          </a:xfrm>
          <a:prstGeom prst="rect">
            <a:avLst/>
          </a:prstGeom>
        </p:spPr>
      </p:pic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7999" y="5468257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4165600"/>
            <a:ext cx="12192000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36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va tema slaj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4706484"/>
            <a:ext cx="7480300" cy="635000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2545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5549783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12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ržaj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EFA307-79E3-437E-A5AC-469F14D085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38599" y="1016000"/>
            <a:ext cx="7315201" cy="4794249"/>
          </a:xfrm>
        </p:spPr>
        <p:txBody>
          <a:bodyPr/>
          <a:lstStyle>
            <a:lvl1pPr marL="514350" indent="-514350">
              <a:buClr>
                <a:schemeClr val="accent2"/>
              </a:buClr>
              <a:buFont typeface="+mj-lt"/>
              <a:buAutoNum type="arabicPeriod"/>
              <a:defRPr sz="2400"/>
            </a:lvl1pPr>
            <a:lvl2pPr marL="914400" indent="-457200">
              <a:buClr>
                <a:schemeClr val="accent2"/>
              </a:buClr>
              <a:buFont typeface="+mj-lt"/>
              <a:buAutoNum type="arabicPeriod"/>
              <a:defRPr sz="2200"/>
            </a:lvl2pPr>
            <a:lvl3pPr marL="1371600" indent="-457200">
              <a:buClr>
                <a:schemeClr val="accent2"/>
              </a:buClr>
              <a:buFont typeface="+mj-lt"/>
              <a:buAutoNum type="arabicPeriod"/>
              <a:defRPr/>
            </a:lvl3pPr>
            <a:lvl4pPr marL="1714500" indent="-342900">
              <a:buClr>
                <a:schemeClr val="accent2"/>
              </a:buClr>
              <a:buFont typeface="+mj-lt"/>
              <a:buAutoNum type="arabicPeriod"/>
              <a:defRPr/>
            </a:lvl4pPr>
            <a:lvl5pPr marL="2171700" indent="-342900">
              <a:buClr>
                <a:schemeClr val="accent2"/>
              </a:buClr>
              <a:buFont typeface="+mj-lt"/>
              <a:buAutoNum type="arabicPeriod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982" y="469900"/>
            <a:ext cx="3128818" cy="1419720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3982" y="2095500"/>
            <a:ext cx="3128818" cy="7620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29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61C7849B-D9E1-4E94-A243-C19E6AE677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53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511300"/>
            <a:ext cx="10515600" cy="4578351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22DF20DF-3787-45F6-AD25-A05C11AA40F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2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7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2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5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B86FDE-70F5-450F-9D05-C320D799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"/>
            <a:ext cx="10515600" cy="988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D2D5A-CECF-4396-8A07-B0BD3FC2E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5900"/>
            <a:ext cx="10515600" cy="469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27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8" r:id="rId3"/>
    <p:sldLayoutId id="2147483650" r:id="rId4"/>
    <p:sldLayoutId id="2147483664" r:id="rId5"/>
    <p:sldLayoutId id="2147483659" r:id="rId6"/>
    <p:sldLayoutId id="2147483651" r:id="rId7"/>
    <p:sldLayoutId id="2147483661" r:id="rId8"/>
    <p:sldLayoutId id="2147483662" r:id="rId9"/>
    <p:sldLayoutId id="2147483663" r:id="rId10"/>
    <p:sldLayoutId id="2147483665" r:id="rId11"/>
    <p:sldLayoutId id="214748366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935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0D758-0956-C490-9DCF-328A40CFA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917209"/>
            <a:ext cx="10817226" cy="368300"/>
          </a:xfrm>
        </p:spPr>
        <p:txBody>
          <a:bodyPr/>
          <a:lstStyle/>
          <a:p>
            <a:br>
              <a:rPr lang="sr-Latn-RS" sz="3400" b="1" dirty="0"/>
            </a:br>
            <a:br>
              <a:rPr lang="sr-Latn-RS" sz="3400" b="1" dirty="0"/>
            </a:br>
            <a:r>
              <a:rPr lang="sr-Cyrl-RS" sz="3400" b="1" dirty="0"/>
              <a:t>ЕКОНОМСКИ И СОЦИОЛОШКИ АСПЕКТИ ДИГИТАЛНЕ ТРАНСФОРМАЦИЈЕ</a:t>
            </a:r>
            <a:endParaRPr lang="en-GB" sz="34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9AD79-D0C3-EB40-6639-0474B94261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9068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sr-Cyrl-CS" sz="2000" dirty="0"/>
              <a:t>Пр</a:t>
            </a:r>
            <a:r>
              <a:rPr lang="en-US" sz="2000" dirty="0"/>
              <a:t>o</a:t>
            </a:r>
            <a:r>
              <a:rPr lang="sr-Cyrl-CS" sz="2000" dirty="0"/>
              <a:t>ф. др </a:t>
            </a:r>
            <a:r>
              <a:rPr lang="sr-Cyrl-RS" sz="2000" dirty="0"/>
              <a:t>Сандра Једнак</a:t>
            </a:r>
            <a:endParaRPr lang="sr-Cyrl-CS" sz="2000" dirty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1400" dirty="0"/>
              <a:t>	Е-маил: </a:t>
            </a:r>
            <a:r>
              <a:rPr lang="sr-Latn-RS" sz="1400" dirty="0" err="1"/>
              <a:t>sandra.jednak@fon.bg.ac.rs</a:t>
            </a:r>
            <a:endParaRPr lang="sr-Cyrl-CS" sz="1400" dirty="0"/>
          </a:p>
          <a:p>
            <a:pPr>
              <a:spcBef>
                <a:spcPts val="0"/>
              </a:spcBef>
              <a:buNone/>
            </a:pPr>
            <a:r>
              <a:rPr lang="sr-Cyrl-CS" sz="1400" dirty="0"/>
              <a:t>	Кабинет: </a:t>
            </a:r>
            <a:r>
              <a:rPr lang="en-US" sz="1400" dirty="0"/>
              <a:t>216</a:t>
            </a:r>
            <a:endParaRPr lang="sr-Cyrl-CS" sz="1400" dirty="0"/>
          </a:p>
          <a:p>
            <a:pPr>
              <a:spcBef>
                <a:spcPts val="0"/>
              </a:spcBef>
              <a:buNone/>
            </a:pPr>
            <a:endParaRPr lang="sr-Cyrl-CS" sz="1400" dirty="0"/>
          </a:p>
          <a:p>
            <a:pPr>
              <a:buFont typeface="Arial" pitchFamily="34" charset="0"/>
              <a:buChar char="•"/>
            </a:pPr>
            <a:r>
              <a:rPr lang="sr-Cyrl-CS" sz="2000" dirty="0" err="1"/>
              <a:t>Пр</a:t>
            </a:r>
            <a:r>
              <a:rPr lang="en-US" sz="2000" dirty="0"/>
              <a:t>o</a:t>
            </a:r>
            <a:r>
              <a:rPr lang="sr-Cyrl-CS" sz="2000" dirty="0"/>
              <a:t>ф. др </a:t>
            </a:r>
            <a:r>
              <a:rPr lang="sr-Cyrl-RS" sz="2000" dirty="0"/>
              <a:t>Слободан Миладиновић</a:t>
            </a:r>
            <a:endParaRPr lang="sr-Cyrl-CS" sz="2000" dirty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1400" dirty="0"/>
              <a:t>	Е-</a:t>
            </a:r>
            <a:r>
              <a:rPr lang="sr-Cyrl-CS" sz="1400" dirty="0" err="1"/>
              <a:t>маил</a:t>
            </a:r>
            <a:r>
              <a:rPr lang="sr-Cyrl-CS" sz="1400" dirty="0"/>
              <a:t>: </a:t>
            </a:r>
            <a:r>
              <a:rPr lang="en-US" sz="1400" dirty="0" err="1"/>
              <a:t>slobodan.miladinovic</a:t>
            </a:r>
            <a:r>
              <a:rPr lang="sr-Latn-RS" sz="1400" dirty="0"/>
              <a:t>@</a:t>
            </a:r>
            <a:r>
              <a:rPr lang="sr-Latn-RS" sz="1400" dirty="0" err="1"/>
              <a:t>fon.bg.ac.rs</a:t>
            </a:r>
            <a:endParaRPr lang="sr-Cyrl-CS" sz="1400" dirty="0"/>
          </a:p>
          <a:p>
            <a:pPr>
              <a:spcBef>
                <a:spcPts val="0"/>
              </a:spcBef>
              <a:buNone/>
            </a:pPr>
            <a:r>
              <a:rPr lang="sr-Cyrl-CS" sz="1400" dirty="0"/>
              <a:t>	Кабинет: </a:t>
            </a:r>
            <a:r>
              <a:rPr lang="en-US" sz="1400" dirty="0"/>
              <a:t>122</a:t>
            </a:r>
            <a:endParaRPr lang="sr-Cyrl-RS" sz="1400" dirty="0"/>
          </a:p>
          <a:p>
            <a:pPr>
              <a:spcBef>
                <a:spcPts val="0"/>
              </a:spcBef>
              <a:buNone/>
            </a:pPr>
            <a:endParaRPr lang="sr-Cyrl-CS" sz="1400" dirty="0"/>
          </a:p>
          <a:p>
            <a:pPr>
              <a:buFont typeface="Arial" pitchFamily="34" charset="0"/>
              <a:buChar char="•"/>
            </a:pPr>
            <a:r>
              <a:rPr lang="sr-Cyrl-CS" sz="2000" dirty="0"/>
              <a:t>Ивона Живковић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1400" dirty="0"/>
              <a:t>	Е-</a:t>
            </a:r>
            <a:r>
              <a:rPr lang="sr-Cyrl-CS" sz="1400" dirty="0" err="1"/>
              <a:t>маил</a:t>
            </a:r>
            <a:r>
              <a:rPr lang="sr-Cyrl-CS" sz="1400" dirty="0"/>
              <a:t>: </a:t>
            </a:r>
            <a:r>
              <a:rPr lang="en-US" sz="1400" dirty="0" err="1"/>
              <a:t>ivona.zivkovic</a:t>
            </a:r>
            <a:r>
              <a:rPr lang="sr-Latn-RS" sz="1400" dirty="0"/>
              <a:t>@</a:t>
            </a:r>
            <a:r>
              <a:rPr lang="sr-Latn-RS" sz="1400" dirty="0" err="1"/>
              <a:t>fon.bg.ac.rs</a:t>
            </a:r>
            <a:endParaRPr lang="sr-Cyrl-CS" sz="1400" dirty="0"/>
          </a:p>
          <a:p>
            <a:pPr>
              <a:spcBef>
                <a:spcPts val="0"/>
              </a:spcBef>
              <a:buNone/>
            </a:pPr>
            <a:r>
              <a:rPr lang="sr-Cyrl-CS" sz="1400" dirty="0"/>
              <a:t>	Кабинет: 202</a:t>
            </a:r>
          </a:p>
          <a:p>
            <a:pPr>
              <a:spcBef>
                <a:spcPts val="0"/>
              </a:spcBef>
              <a:buNone/>
            </a:pPr>
            <a:endParaRPr lang="sr-Cyrl-CS" sz="1400" dirty="0"/>
          </a:p>
          <a:p>
            <a:pPr>
              <a:buFont typeface="Arial" pitchFamily="34" charset="0"/>
              <a:buChar char="•"/>
            </a:pPr>
            <a:r>
              <a:rPr lang="sr-Cyrl-CS" sz="2000" dirty="0"/>
              <a:t>Милош </a:t>
            </a:r>
            <a:r>
              <a:rPr lang="sr-Cyrl-CS" sz="2000" dirty="0" err="1"/>
              <a:t>Парежанин</a:t>
            </a:r>
            <a:endParaRPr lang="sr-Cyrl-CS" sz="2000" dirty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1400" dirty="0"/>
              <a:t>	Е-маил: </a:t>
            </a:r>
            <a:r>
              <a:rPr lang="sr-Latn-RS" sz="1400" dirty="0" err="1"/>
              <a:t>milos.parezanin@fon.bg.ac.rs</a:t>
            </a:r>
            <a:endParaRPr lang="sr-Cyrl-CS" sz="1400" dirty="0"/>
          </a:p>
          <a:p>
            <a:pPr>
              <a:spcBef>
                <a:spcPts val="0"/>
              </a:spcBef>
              <a:buNone/>
            </a:pPr>
            <a:r>
              <a:rPr lang="sr-Cyrl-CS" sz="1400" dirty="0"/>
              <a:t>	Кабинет: 201</a:t>
            </a:r>
          </a:p>
          <a:p>
            <a:pPr>
              <a:spcBef>
                <a:spcPts val="0"/>
              </a:spcBef>
              <a:buNone/>
            </a:pPr>
            <a:endParaRPr lang="sr-Cyrl-CS" sz="18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Наставници и сарадници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406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Циљ предмета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23925" y="1590675"/>
            <a:ext cx="102012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Blip>
                <a:blip r:embed="rId2"/>
              </a:buBlip>
            </a:pPr>
            <a:r>
              <a:rPr lang="sr-Latn-CS" sz="2200" dirty="0"/>
              <a:t> </a:t>
            </a:r>
            <a:r>
              <a:rPr lang="ru-RU" sz="2400" dirty="0"/>
              <a:t>Сагледавање социолошких и економских аспеката како информационе и комуникационе технологије мењају друштво, економију, тржишта и пословање.</a:t>
            </a:r>
            <a:endParaRPr lang="sr-Cyrl-RS" sz="2200" dirty="0"/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B434D9-1E3E-8266-57AF-0FA3D9FA3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3172A-3A05-0CBA-9478-5959B5372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Садржај предмета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3F3BFF-3CB4-83DF-2DA2-F3B9EBB2F72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1B4C1E-13F1-8920-1BDC-77A2AD16DB40}"/>
              </a:ext>
            </a:extLst>
          </p:cNvPr>
          <p:cNvSpPr/>
          <p:nvPr/>
        </p:nvSpPr>
        <p:spPr>
          <a:xfrm>
            <a:off x="923925" y="1390650"/>
            <a:ext cx="10429875" cy="4311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400" dirty="0"/>
              <a:t>Социјалне импликације савремног научно-технолошког развоја: трећа и четврта индустријска револуција – информатичка, информациона и дигитална писменост;</a:t>
            </a:r>
            <a:endParaRPr lang="sr-Latn-RS" sz="2400" dirty="0"/>
          </a:p>
          <a:p>
            <a:pPr marL="265113" lvl="0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400" dirty="0"/>
              <a:t>Интернет: умрежено друштво и промене социјалних образаца; </a:t>
            </a:r>
            <a:endParaRPr lang="sr-Latn-RS" sz="2400" dirty="0"/>
          </a:p>
          <a:p>
            <a:pPr marL="265113" lvl="0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400" dirty="0"/>
              <a:t>Моћ у умреженом друштву; </a:t>
            </a:r>
            <a:endParaRPr lang="sr-Latn-RS" sz="2400" dirty="0"/>
          </a:p>
          <a:p>
            <a:pPr marL="265113" lvl="0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400" dirty="0"/>
              <a:t>Социјалне имппликације неолиберализма: флексибилност и прекаризација рада; </a:t>
            </a:r>
            <a:endParaRPr lang="sr-Latn-RS" sz="2400" dirty="0"/>
          </a:p>
          <a:p>
            <a:pPr marL="265113" lvl="0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400" dirty="0"/>
              <a:t>Информацино друштво и нови обрасци социјалне контроле; </a:t>
            </a:r>
            <a:endParaRPr lang="sr-Latn-RS" sz="2400" dirty="0"/>
          </a:p>
          <a:p>
            <a:pPr marL="265113" lvl="0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400" dirty="0"/>
              <a:t>Сајбер криминал, тероризам и ратовање; </a:t>
            </a:r>
            <a:endParaRPr lang="sr-Latn-RS" sz="2400" dirty="0"/>
          </a:p>
          <a:p>
            <a:pPr marL="265113" lvl="0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400" dirty="0"/>
              <a:t>Економски контекст и специфичности дигиталне економије (дигитална </a:t>
            </a:r>
            <a:r>
              <a:rPr lang="sr-Latn-RS" sz="2400" i="1" dirty="0" err="1"/>
              <a:t>vs</a:t>
            </a:r>
            <a:r>
              <a:rPr lang="sr-Latn-RS" sz="2400" i="1" dirty="0"/>
              <a:t>.</a:t>
            </a:r>
            <a:r>
              <a:rPr lang="ru-RU" sz="2400" dirty="0"/>
              <a:t> економија знања </a:t>
            </a:r>
            <a:r>
              <a:rPr lang="sr-Latn-RS" sz="2400" i="1" dirty="0" err="1"/>
              <a:t>vs</a:t>
            </a:r>
            <a:r>
              <a:rPr lang="sr-Latn-RS" sz="2400" i="1" dirty="0"/>
              <a:t>.</a:t>
            </a:r>
            <a:r>
              <a:rPr lang="ru-RU" sz="2400" dirty="0"/>
              <a:t> ИТ економија); 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1578302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83C60C-24B1-C5D3-6C91-E0C355BDE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FD392-0F2E-2426-3C30-42EFD1086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Садржај предмета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4CFC29-2F05-EC1B-454A-75B99988F5B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78C2AB-BE6B-6C73-770E-04AA2C0726BD}"/>
              </a:ext>
            </a:extLst>
          </p:cNvPr>
          <p:cNvSpPr/>
          <p:nvPr/>
        </p:nvSpPr>
        <p:spPr>
          <a:xfrm>
            <a:off x="923925" y="1390650"/>
            <a:ext cx="10201275" cy="2943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400" dirty="0"/>
              <a:t>Инфраструктура за развој дигитализације предузећа у дигиталном окружењу; </a:t>
            </a:r>
            <a:endParaRPr lang="sr-Latn-RS" sz="2400" dirty="0"/>
          </a:p>
          <a:p>
            <a:pPr marL="265113" lvl="0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400" dirty="0"/>
              <a:t>Економија мреже; </a:t>
            </a:r>
            <a:endParaRPr lang="sr-Latn-RS" sz="2400" dirty="0"/>
          </a:p>
          <a:p>
            <a:pPr marL="265113" lvl="0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400" dirty="0"/>
              <a:t>Економија дељења; </a:t>
            </a:r>
            <a:endParaRPr lang="sr-Latn-RS" sz="2400" dirty="0"/>
          </a:p>
          <a:p>
            <a:pPr marL="265113" lvl="0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400" dirty="0"/>
              <a:t>Дигитализација у ЕУ; </a:t>
            </a:r>
            <a:endParaRPr lang="sr-Latn-RS" sz="2400" dirty="0"/>
          </a:p>
          <a:p>
            <a:pPr marL="265113" lvl="0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400" dirty="0"/>
              <a:t>Економски аспекти пословања путем дигиталих платформи; </a:t>
            </a:r>
            <a:endParaRPr lang="sr-Latn-RS" sz="2400" dirty="0"/>
          </a:p>
          <a:p>
            <a:pPr marL="265113" lvl="0" indent="-265113" fontAlgn="base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anose="05020102010507070707" pitchFamily="18" charset="2"/>
              <a:buChar char=""/>
              <a:defRPr/>
            </a:pPr>
            <a:r>
              <a:rPr lang="ru-RU" sz="2400" dirty="0"/>
              <a:t>Конкуренција , тржишта и порези у дигиталном окружењу.</a:t>
            </a:r>
          </a:p>
        </p:txBody>
      </p:sp>
    </p:spTree>
    <p:extLst>
      <p:ext uri="{BB962C8B-B14F-4D97-AF65-F5344CB8AC3E}">
        <p14:creationId xmlns:p14="http://schemas.microsoft.com/office/powerpoint/2010/main" val="3445890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Начин полагања предмета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3400" y="1295400"/>
            <a:ext cx="9144000" cy="395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ts val="1200"/>
              </a:spcBef>
              <a:defRPr/>
            </a:pPr>
            <a:endParaRPr lang="sr-Latn-CS" sz="600" dirty="0">
              <a:cs typeface="Arial" charset="0"/>
            </a:endParaRPr>
          </a:p>
          <a:p>
            <a:pPr marL="342900" indent="-342900" algn="ctr">
              <a:spcBef>
                <a:spcPts val="1200"/>
              </a:spcBef>
              <a:defRPr/>
            </a:pPr>
            <a:r>
              <a:rPr lang="sr-Latn-CS" sz="300" dirty="0">
                <a:cs typeface="Arial" charset="0"/>
              </a:rPr>
              <a:t> </a:t>
            </a:r>
          </a:p>
          <a:p>
            <a:pPr marL="800100" lvl="1" indent="-342900">
              <a:defRPr/>
            </a:pPr>
            <a:r>
              <a:rPr lang="sr-Cyrl-RS" sz="2400" dirty="0">
                <a:cs typeface="Arial" charset="0"/>
              </a:rPr>
              <a:t>Предиспитне обавезе</a:t>
            </a:r>
          </a:p>
          <a:p>
            <a:pPr marL="800100" lvl="1" indent="-3429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sr-Cyrl-RS" sz="2400" dirty="0">
                <a:cs typeface="Arial" charset="0"/>
              </a:rPr>
              <a:t>Семинарски рад</a:t>
            </a:r>
            <a:r>
              <a:rPr lang="sr-Latn-CS" sz="2400" dirty="0">
                <a:cs typeface="Arial" charset="0"/>
              </a:rPr>
              <a:t>: </a:t>
            </a:r>
            <a:r>
              <a:rPr lang="ru-RU" sz="2400" dirty="0"/>
              <a:t>(</a:t>
            </a:r>
            <a:r>
              <a:rPr lang="en-US" sz="2400" dirty="0"/>
              <a:t>3</a:t>
            </a:r>
            <a:r>
              <a:rPr lang="ru-RU" sz="2400" dirty="0"/>
              <a:t>0 поена)</a:t>
            </a:r>
            <a:r>
              <a:rPr lang="sr-Latn-RS" sz="2400" dirty="0"/>
              <a:t> </a:t>
            </a:r>
            <a:endParaRPr lang="sr-Cyrl-RS" sz="2400" dirty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  <a:p>
            <a:pPr marL="1257300" lvl="2" indent="-342900">
              <a:buFont typeface="Arial" pitchFamily="34" charset="0"/>
              <a:buChar char="•"/>
              <a:defRPr/>
            </a:pPr>
            <a:r>
              <a:rPr lang="sr-Cyrl-RS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Тема: договор са предметним наставником</a:t>
            </a:r>
            <a:endParaRPr lang="sr-Latn-CS" dirty="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  <a:p>
            <a:pPr marL="800100" lvl="1" indent="-342900">
              <a:spcBef>
                <a:spcPts val="1200"/>
              </a:spcBef>
              <a:spcAft>
                <a:spcPts val="1200"/>
              </a:spcAft>
              <a:defRPr/>
            </a:pPr>
            <a:r>
              <a:rPr lang="sr-Cyrl-RS" sz="2400" dirty="0">
                <a:cs typeface="Arial" charset="0"/>
              </a:rPr>
              <a:t>Испитне обавезе</a:t>
            </a:r>
            <a:endParaRPr lang="sr-Latn-CS" sz="2400" dirty="0">
              <a:cs typeface="Arial" charset="0"/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sr-Cyrl-RS" sz="2400" dirty="0">
                <a:cs typeface="Arial" charset="0"/>
              </a:rPr>
              <a:t>Одбрана семинарског рада и усмени део испита (3</a:t>
            </a:r>
            <a:r>
              <a:rPr lang="sr-Latn-RS" sz="2400" dirty="0">
                <a:cs typeface="Arial" charset="0"/>
              </a:rPr>
              <a:t>0 poena</a:t>
            </a:r>
            <a:r>
              <a:rPr lang="sr-Cyrl-RS" sz="2400" dirty="0">
                <a:cs typeface="Arial" charset="0"/>
              </a:rPr>
              <a:t>)</a:t>
            </a:r>
            <a:endParaRPr lang="en-US" sz="2400" dirty="0">
              <a:cs typeface="Arial" charset="0"/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sr-Cyrl-RS" sz="2400" dirty="0">
                <a:cs typeface="Arial" charset="0"/>
              </a:rPr>
              <a:t>Писмени испит </a:t>
            </a:r>
            <a:r>
              <a:rPr lang="sr-Latn-RS" sz="2400" dirty="0">
                <a:cs typeface="Arial" charset="0"/>
              </a:rPr>
              <a:t>(</a:t>
            </a:r>
            <a:r>
              <a:rPr lang="sr-Cyrl-RS" sz="2400" dirty="0">
                <a:cs typeface="Arial" charset="0"/>
              </a:rPr>
              <a:t>4</a:t>
            </a:r>
            <a:r>
              <a:rPr lang="sr-Latn-RS" sz="2400" dirty="0">
                <a:cs typeface="Arial" charset="0"/>
              </a:rPr>
              <a:t>0 poena)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endParaRPr lang="sr-Latn-CS" sz="2400" dirty="0">
              <a:cs typeface="Arial" charset="0"/>
            </a:endParaRPr>
          </a:p>
          <a:p>
            <a:pPr marL="342900" indent="-342900" algn="ctr">
              <a:spcBef>
                <a:spcPts val="1200"/>
              </a:spcBef>
              <a:defRPr/>
            </a:pPr>
            <a:endParaRPr lang="sr-Latn-CS" sz="600" dirty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Литература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3400" y="1295400"/>
            <a:ext cx="9628695" cy="457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spcBef>
                <a:spcPts val="1200"/>
              </a:spcBef>
              <a:defRPr/>
            </a:pPr>
            <a:endParaRPr lang="sr-Latn-CS" sz="600" dirty="0">
              <a:cs typeface="Arial" charset="0"/>
            </a:endParaRPr>
          </a:p>
          <a:p>
            <a:pPr marL="342900" indent="-342900" algn="ctr">
              <a:spcBef>
                <a:spcPts val="1200"/>
              </a:spcBef>
              <a:defRPr/>
            </a:pPr>
            <a:r>
              <a:rPr lang="sr-Latn-CS" sz="300" dirty="0">
                <a:cs typeface="Arial" charset="0"/>
              </a:rPr>
              <a:t> </a:t>
            </a:r>
          </a:p>
          <a:p>
            <a:pPr marL="800100" lvl="1" indent="-342900">
              <a:defRPr/>
            </a:pPr>
            <a:r>
              <a:rPr lang="ru-RU" sz="2000" dirty="0">
                <a:cs typeface="Arial" charset="0"/>
              </a:rPr>
              <a:t>О</a:t>
            </a:r>
            <a:r>
              <a:rPr lang="sr-Cyrl-RS" sz="2000" dirty="0" err="1">
                <a:cs typeface="Arial" charset="0"/>
              </a:rPr>
              <a:t>дабрана</a:t>
            </a:r>
            <a:r>
              <a:rPr lang="sr-Cyrl-RS" sz="2000" dirty="0">
                <a:cs typeface="Arial" charset="0"/>
              </a:rPr>
              <a:t> поглавља из</a:t>
            </a:r>
            <a:r>
              <a:rPr lang="ru-RU" sz="2000" dirty="0">
                <a:cs typeface="Arial" charset="0"/>
              </a:rPr>
              <a:t>:</a:t>
            </a:r>
            <a:endParaRPr lang="ru-RU" sz="2400" dirty="0">
              <a:cs typeface="Arial" charset="0"/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ru-RU" sz="1400" dirty="0"/>
              <a:t>Крагуљ , Д., Економија - Основи микроекономске и макроекономске анализе, Факултет организационих наука, Београд,</a:t>
            </a:r>
            <a:r>
              <a:rPr lang="sr-Latn-RS" sz="1400" dirty="0"/>
              <a:t> 202</a:t>
            </a:r>
            <a:r>
              <a:rPr lang="sr-Cyrl-RS" sz="1400" dirty="0"/>
              <a:t>4</a:t>
            </a:r>
            <a:r>
              <a:rPr lang="sr-Latn-RS" sz="1400" dirty="0"/>
              <a:t>. 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ru-RU" sz="1400" dirty="0"/>
              <a:t>Једнак С., Развој економије засноване на знању: изазови и могућности, Задужбина Андрејевић, Београд, 2012.</a:t>
            </a:r>
            <a:endParaRPr lang="sr-Latn-RS" sz="1400" dirty="0"/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sr-Cyrl-RS" sz="1400" dirty="0"/>
              <a:t>Лазовић В., </a:t>
            </a:r>
            <a:r>
              <a:rPr lang="sr-Cyrl-RS" sz="1400" dirty="0" err="1"/>
              <a:t>Ђуричковић</a:t>
            </a:r>
            <a:r>
              <a:rPr lang="sr-Cyrl-RS" sz="1400" dirty="0"/>
              <a:t> Т., Дигитална економија, Цетиње, 2018.</a:t>
            </a:r>
            <a:endParaRPr lang="sr-Latn-RS" sz="1400" dirty="0"/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sr-Latn-RS" sz="1400" dirty="0" err="1"/>
              <a:t>Andersson</a:t>
            </a:r>
            <a:r>
              <a:rPr lang="sr-Latn-RS" sz="1400" dirty="0"/>
              <a:t>, P., </a:t>
            </a:r>
            <a:r>
              <a:rPr lang="sr-Latn-RS" sz="1400" dirty="0" err="1"/>
              <a:t>Movin</a:t>
            </a:r>
            <a:r>
              <a:rPr lang="sr-Latn-RS" sz="1400" dirty="0"/>
              <a:t>, S., </a:t>
            </a:r>
            <a:r>
              <a:rPr lang="sr-Latn-RS" sz="1400" dirty="0" err="1"/>
              <a:t>Mähring</a:t>
            </a:r>
            <a:r>
              <a:rPr lang="sr-Latn-RS" sz="1400" dirty="0"/>
              <a:t>, M., </a:t>
            </a:r>
            <a:r>
              <a:rPr lang="sr-Latn-RS" sz="1400" dirty="0" err="1"/>
              <a:t>Teigland</a:t>
            </a:r>
            <a:r>
              <a:rPr lang="sr-Latn-RS" sz="1400" dirty="0"/>
              <a:t>,. R, </a:t>
            </a:r>
            <a:r>
              <a:rPr lang="sr-Latn-RS" sz="1400" dirty="0" err="1"/>
              <a:t>Wennberg</a:t>
            </a:r>
            <a:r>
              <a:rPr lang="sr-Latn-RS" sz="1400" dirty="0"/>
              <a:t>, K., </a:t>
            </a:r>
            <a:r>
              <a:rPr lang="sr-Latn-RS" sz="1400" dirty="0" err="1"/>
              <a:t>Managing</a:t>
            </a:r>
            <a:r>
              <a:rPr lang="sr-Latn-RS" sz="1400" dirty="0"/>
              <a:t> </a:t>
            </a:r>
            <a:r>
              <a:rPr lang="sr-Latn-RS" sz="1400" dirty="0" err="1"/>
              <a:t>digital</a:t>
            </a:r>
            <a:r>
              <a:rPr lang="sr-Latn-RS" sz="1400" dirty="0"/>
              <a:t> </a:t>
            </a:r>
            <a:r>
              <a:rPr lang="sr-Latn-RS" sz="1400" dirty="0" err="1"/>
              <a:t>transformation</a:t>
            </a:r>
            <a:r>
              <a:rPr lang="sr-Latn-RS" sz="1400" dirty="0"/>
              <a:t>, </a:t>
            </a:r>
            <a:r>
              <a:rPr lang="sr-Latn-RS" sz="1400" dirty="0" err="1"/>
              <a:t>SSE</a:t>
            </a:r>
            <a:r>
              <a:rPr lang="sr-Latn-RS" sz="1400" dirty="0"/>
              <a:t> Institute </a:t>
            </a:r>
            <a:r>
              <a:rPr lang="sr-Latn-RS" sz="1400" dirty="0" err="1"/>
              <a:t>for</a:t>
            </a:r>
            <a:r>
              <a:rPr lang="sr-Latn-RS" sz="1400" dirty="0"/>
              <a:t> </a:t>
            </a:r>
            <a:r>
              <a:rPr lang="sr-Latn-RS" sz="1400" dirty="0" err="1"/>
              <a:t>Research</a:t>
            </a:r>
            <a:r>
              <a:rPr lang="sr-Latn-RS" sz="1400" dirty="0"/>
              <a:t>, </a:t>
            </a:r>
            <a:r>
              <a:rPr lang="sr-Latn-RS" sz="1400" dirty="0" err="1"/>
              <a:t>Stockholm</a:t>
            </a:r>
            <a:r>
              <a:rPr lang="sr-Latn-RS" sz="1400" dirty="0"/>
              <a:t> </a:t>
            </a:r>
            <a:r>
              <a:rPr lang="sr-Latn-RS" sz="1400" dirty="0" err="1"/>
              <a:t>School</a:t>
            </a:r>
            <a:r>
              <a:rPr lang="sr-Latn-RS" sz="1400" dirty="0"/>
              <a:t> </a:t>
            </a:r>
            <a:r>
              <a:rPr lang="sr-Latn-RS" sz="1400" dirty="0" err="1"/>
              <a:t>of</a:t>
            </a:r>
            <a:r>
              <a:rPr lang="sr-Latn-RS" sz="1400" dirty="0"/>
              <a:t> </a:t>
            </a:r>
            <a:r>
              <a:rPr lang="sr-Latn-RS" sz="1400" dirty="0" err="1"/>
              <a:t>Economics</a:t>
            </a:r>
            <a:r>
              <a:rPr lang="sr-Latn-RS" sz="1400" dirty="0"/>
              <a:t>, 2018.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ru-RU" sz="1400" dirty="0"/>
              <a:t>Миладиновић , С., Прекаризација рада и прекаријат као последице савременог развоја. Технологија, култура и развој XX</a:t>
            </a:r>
            <a:r>
              <a:rPr lang="sr-Latn-RS" sz="1400" dirty="0"/>
              <a:t>V</a:t>
            </a:r>
            <a:r>
              <a:rPr lang="ru-RU" sz="1400" dirty="0"/>
              <a:t>, Удружење Технологија и друштво: Институт “Михајло Пупин”, Центар за истраживање развоја наука и технологија, 2019.</a:t>
            </a:r>
            <a:endParaRPr lang="sr-Latn-RS" sz="1400" dirty="0"/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ru-RU" sz="1400" dirty="0"/>
              <a:t>Миладиновић , С., Дигитална писменост – од привилегије до нужности, Аудиовизуелни архив и дигитални центар САНУ: Институт за упоредно право, 2019.</a:t>
            </a:r>
            <a:endParaRPr lang="sr-Latn-RS" sz="1400" dirty="0"/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ru-RU" sz="1400" dirty="0"/>
              <a:t>Миладиновић , С., Информационо-комуникационе технологије у функцији стварања социјалног капитала у Владимир Урошевић (ур): Везе сајбер криминала са нерегуларним миграцијама и трговином људи, Министарство унутрашњих послова Републике Србије, Београд, 2014.</a:t>
            </a:r>
            <a:endParaRPr lang="sr-Latn-RS" sz="1400" dirty="0"/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ru-RU" sz="1400" dirty="0"/>
              <a:t>Петровић , Д., Друштвеност добављача, Нови Сад: Академска мисао, 2013.</a:t>
            </a:r>
            <a:endParaRPr lang="sr-Latn-RS" sz="1400" dirty="0"/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sr-Latn-RS" sz="1400" dirty="0" err="1"/>
              <a:t>Kastels</a:t>
            </a:r>
            <a:r>
              <a:rPr lang="sr-Latn-RS" sz="1400" dirty="0"/>
              <a:t> , M., Moć komunikacija, Beograd: </a:t>
            </a:r>
            <a:r>
              <a:rPr lang="sr-Latn-RS" sz="1400" dirty="0" err="1"/>
              <a:t>Clio</a:t>
            </a:r>
            <a:r>
              <a:rPr lang="sr-Latn-RS" sz="1400" dirty="0"/>
              <a:t>, 2014.</a:t>
            </a:r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N Paleta boja">
      <a:dk1>
        <a:srgbClr val="1C1C1C"/>
      </a:dk1>
      <a:lt1>
        <a:srgbClr val="F8F8F8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Montserrat">
      <a:majorFont>
        <a:latin typeface="Montserrat SemiBold"/>
        <a:ea typeface=""/>
        <a:cs typeface=""/>
      </a:majorFont>
      <a:minorFont>
        <a:latin typeface="Montserra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511</Words>
  <Application>Microsoft Office PowerPoint</Application>
  <PresentationFormat>Široki ekran</PresentationFormat>
  <Paragraphs>61</Paragraphs>
  <Slides>8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4" baseType="lpstr">
      <vt:lpstr>Arial</vt:lpstr>
      <vt:lpstr>Calibri</vt:lpstr>
      <vt:lpstr>Montserrat Medium</vt:lpstr>
      <vt:lpstr>Montserrat SemiBold</vt:lpstr>
      <vt:lpstr>Wingdings 2</vt:lpstr>
      <vt:lpstr>Office Theme</vt:lpstr>
      <vt:lpstr>PowerPoint prezentacija</vt:lpstr>
      <vt:lpstr>  ЕКОНОМСКИ И СОЦИОЛОШКИ АСПЕКТИ ДИГИТАЛНЕ ТРАНСФОРМАЦИЈЕ</vt:lpstr>
      <vt:lpstr>Наставници и сарадници</vt:lpstr>
      <vt:lpstr>Циљ предмета</vt:lpstr>
      <vt:lpstr>Садржај предмета</vt:lpstr>
      <vt:lpstr>Садржај предмета</vt:lpstr>
      <vt:lpstr>Начин полагања предмета</vt:lpstr>
      <vt:lpstr>Литература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Marko Savicevic</dc:creator>
  <cp:lastModifiedBy>Miloš D. Parežanin</cp:lastModifiedBy>
  <cp:revision>84</cp:revision>
  <dcterms:created xsi:type="dcterms:W3CDTF">2022-10-16T13:21:43Z</dcterms:created>
  <dcterms:modified xsi:type="dcterms:W3CDTF">2024-11-28T19:42:20Z</dcterms:modified>
</cp:coreProperties>
</file>