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268" r:id="rId3"/>
    <p:sldId id="259" r:id="rId4"/>
    <p:sldId id="260" r:id="rId5"/>
    <p:sldId id="276" r:id="rId6"/>
    <p:sldId id="279" r:id="rId7"/>
    <p:sldId id="280" r:id="rId8"/>
    <p:sldId id="281" r:id="rId9"/>
    <p:sldId id="271" r:id="rId10"/>
    <p:sldId id="27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B8F4622-ED75-4311-8466-DE9EB1EB4964}">
          <p14:sldIdLst>
            <p14:sldId id="256"/>
            <p14:sldId id="268"/>
            <p14:sldId id="259"/>
            <p14:sldId id="260"/>
            <p14:sldId id="276"/>
            <p14:sldId id="279"/>
            <p14:sldId id="280"/>
            <p14:sldId id="281"/>
            <p14:sldId id="271"/>
            <p14:sldId id="2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4D99"/>
    <a:srgbClr val="100F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8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67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BEAC0-DE48-4102-94B9-9B44492ED545}" type="datetimeFigureOut">
              <a:rPr lang="en-GB" smtClean="0"/>
              <a:pPr/>
              <a:t>28/11/2024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E5618-B144-4C55-B237-E746DF1F080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443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v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984" y="899886"/>
            <a:ext cx="7158032" cy="505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456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68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- Tamni 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bg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5" y="6356030"/>
            <a:ext cx="8118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849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- Tamni 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bg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5" y="6356030"/>
            <a:ext cx="8118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463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vi slajd sa naslov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544EB9B-33F2-4FE9-A996-86F2B8C2D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999" y="4645890"/>
            <a:ext cx="9144000" cy="639619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999" y="4447822"/>
            <a:ext cx="4573611" cy="4573611"/>
          </a:xfrm>
          <a:prstGeom prst="rect">
            <a:avLst/>
          </a:prstGeom>
        </p:spPr>
      </p:pic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7999" y="5468257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4165600"/>
            <a:ext cx="12192000" cy="0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1367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va tema slaj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4EB9B-33F2-4FE9-A996-86F2B8C2D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4706484"/>
            <a:ext cx="7480300" cy="635000"/>
          </a:xfrm>
        </p:spPr>
        <p:txBody>
          <a:bodyPr anchor="b">
            <a:normAutofit/>
          </a:bodyPr>
          <a:lstStyle>
            <a:lvl1pPr algn="l">
              <a:defRPr sz="3800">
                <a:solidFill>
                  <a:schemeClr val="tx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2545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endParaRPr lang="en-US" dirty="0"/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5549783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121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držaj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2EFA307-79E3-437E-A5AC-469F14D085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38599" y="1016000"/>
            <a:ext cx="7315201" cy="4794249"/>
          </a:xfrm>
        </p:spPr>
        <p:txBody>
          <a:bodyPr/>
          <a:lstStyle>
            <a:lvl1pPr marL="514350" indent="-514350">
              <a:buClr>
                <a:schemeClr val="accent2"/>
              </a:buClr>
              <a:buFont typeface="+mj-lt"/>
              <a:buAutoNum type="arabicPeriod"/>
              <a:defRPr sz="2400"/>
            </a:lvl1pPr>
            <a:lvl2pPr marL="914400" indent="-457200">
              <a:buClr>
                <a:schemeClr val="accent2"/>
              </a:buClr>
              <a:buFont typeface="+mj-lt"/>
              <a:buAutoNum type="arabicPeriod"/>
              <a:defRPr sz="2200"/>
            </a:lvl2pPr>
            <a:lvl3pPr marL="1371600" indent="-457200">
              <a:buClr>
                <a:schemeClr val="accent2"/>
              </a:buClr>
              <a:buFont typeface="+mj-lt"/>
              <a:buAutoNum type="arabicPeriod"/>
              <a:defRPr/>
            </a:lvl3pPr>
            <a:lvl4pPr marL="1714500" indent="-342900">
              <a:buClr>
                <a:schemeClr val="accent2"/>
              </a:buClr>
              <a:buFont typeface="+mj-lt"/>
              <a:buAutoNum type="arabicPeriod"/>
              <a:defRPr/>
            </a:lvl4pPr>
            <a:lvl5pPr marL="2171700" indent="-342900">
              <a:buClr>
                <a:schemeClr val="accent2"/>
              </a:buClr>
              <a:buFont typeface="+mj-lt"/>
              <a:buAutoNum type="arabicPeriod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8EC9DAB-BF61-431A-8A72-63E6E86F0D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982" y="469900"/>
            <a:ext cx="3128818" cy="1419720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3982" y="2095500"/>
            <a:ext cx="3128818" cy="7620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7299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61C7849B-D9E1-4E94-A243-C19E6AE677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453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16196-8AB6-4D51-87E5-7C910853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511300"/>
            <a:ext cx="10515600" cy="4578351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8EC9DAB-BF61-431A-8A72-63E6E86F0D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22DF20DF-3787-45F6-AD25-A05C11AA40F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24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i podnaslovom 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16196-8AB6-4D51-87E5-7C910853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943101"/>
            <a:ext cx="10515600" cy="414655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1B4562A-464A-4FF8-9F9B-07AE025A1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75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i podnaslovom 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16196-8AB6-4D51-87E5-7C910853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943101"/>
            <a:ext cx="10515600" cy="414655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1B4562A-464A-4FF8-9F9B-07AE025A1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528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257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B86FDE-70F5-450F-9D05-C320D799F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00"/>
            <a:ext cx="10515600" cy="9882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4D2D5A-CECF-4396-8A07-B0BD3FC2E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85900"/>
            <a:ext cx="10515600" cy="4691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2274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8" r:id="rId3"/>
    <p:sldLayoutId id="2147483650" r:id="rId4"/>
    <p:sldLayoutId id="2147483664" r:id="rId5"/>
    <p:sldLayoutId id="2147483659" r:id="rId6"/>
    <p:sldLayoutId id="2147483651" r:id="rId7"/>
    <p:sldLayoutId id="2147483661" r:id="rId8"/>
    <p:sldLayoutId id="2147483662" r:id="rId9"/>
    <p:sldLayoutId id="2147483663" r:id="rId10"/>
    <p:sldLayoutId id="2147483665" r:id="rId11"/>
    <p:sldLayoutId id="2147483666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1935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Литература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3400" y="1295400"/>
            <a:ext cx="9628695" cy="4078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spcBef>
                <a:spcPts val="1200"/>
              </a:spcBef>
              <a:defRPr/>
            </a:pPr>
            <a:endParaRPr lang="sr-Latn-CS" sz="600" dirty="0">
              <a:cs typeface="Arial" charset="0"/>
            </a:endParaRPr>
          </a:p>
          <a:p>
            <a:pPr marL="342900" indent="-342900" algn="ctr">
              <a:spcBef>
                <a:spcPts val="1200"/>
              </a:spcBef>
              <a:defRPr/>
            </a:pPr>
            <a:r>
              <a:rPr lang="sr-Latn-CS" sz="300" dirty="0">
                <a:cs typeface="Arial" charset="0"/>
              </a:rPr>
              <a:t> </a:t>
            </a:r>
          </a:p>
          <a:p>
            <a:pPr marL="800100" lvl="1" indent="-342900">
              <a:defRPr/>
            </a:pPr>
            <a:r>
              <a:rPr lang="ru-RU" sz="2400" dirty="0">
                <a:cs typeface="Arial" charset="0"/>
              </a:rPr>
              <a:t>О</a:t>
            </a:r>
            <a:r>
              <a:rPr lang="sr-Cyrl-RS" sz="2400" dirty="0" err="1">
                <a:cs typeface="Arial" charset="0"/>
              </a:rPr>
              <a:t>дабрана</a:t>
            </a:r>
            <a:r>
              <a:rPr lang="sr-Cyrl-RS" sz="2400" dirty="0">
                <a:cs typeface="Arial" charset="0"/>
              </a:rPr>
              <a:t> поглавља из</a:t>
            </a:r>
            <a:r>
              <a:rPr lang="ru-RU" sz="2400" dirty="0">
                <a:cs typeface="Arial" charset="0"/>
              </a:rPr>
              <a:t>:</a:t>
            </a:r>
          </a:p>
          <a:p>
            <a:pPr marL="800100" lvl="1" indent="-342900">
              <a:defRPr/>
            </a:pPr>
            <a:endParaRPr lang="ru-RU" sz="2400" dirty="0">
              <a:cs typeface="Arial" charset="0"/>
            </a:endParaRP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ru-RU" sz="1600" dirty="0"/>
              <a:t>Крагуљ , Д., Економија - Основи микроекономске и макроекономске анализе, Факултет организационих наука, Београд,</a:t>
            </a:r>
            <a:r>
              <a:rPr lang="sr-Latn-RS" sz="1600" dirty="0"/>
              <a:t> 202</a:t>
            </a:r>
            <a:r>
              <a:rPr lang="sr-Cyrl-RS" sz="1600" dirty="0"/>
              <a:t>4</a:t>
            </a:r>
            <a:r>
              <a:rPr lang="sr-Latn-RS" sz="1600" dirty="0"/>
              <a:t>. 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ru-RU" sz="1600" dirty="0"/>
              <a:t>Једнак С., Развој економије засноване на знању: изазови и могућности, Задужбина Андрејевић, Београд, 2012.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sr-Latn-RS" sz="1600" dirty="0" err="1"/>
              <a:t>Baldwin</a:t>
            </a:r>
            <a:r>
              <a:rPr lang="sr-Latn-RS" sz="1600" dirty="0"/>
              <a:t>, R., </a:t>
            </a:r>
            <a:r>
              <a:rPr lang="sr-Latn-RS" sz="1600" dirty="0" err="1"/>
              <a:t>Wyplosz</a:t>
            </a:r>
            <a:r>
              <a:rPr lang="sr-Latn-RS" sz="1600" dirty="0"/>
              <a:t>, C. </a:t>
            </a:r>
            <a:r>
              <a:rPr lang="en-US" sz="1600" dirty="0"/>
              <a:t>The Economics of European Integration - 6th Edition</a:t>
            </a:r>
            <a:r>
              <a:rPr lang="sr-Cyrl-RS" sz="1600" dirty="0"/>
              <a:t>, </a:t>
            </a:r>
            <a:r>
              <a:rPr lang="en-US" sz="1600" dirty="0"/>
              <a:t>McGraw Hill,</a:t>
            </a:r>
            <a:r>
              <a:rPr lang="sr-Cyrl-RS" sz="1600" dirty="0"/>
              <a:t> 2019.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sr-Latn-RS" sz="1600" dirty="0"/>
              <a:t>El-</a:t>
            </a:r>
            <a:r>
              <a:rPr lang="sr-Latn-RS" sz="1600" dirty="0" err="1"/>
              <a:t>Agraa</a:t>
            </a:r>
            <a:r>
              <a:rPr lang="sr-Latn-RS" sz="1600" dirty="0"/>
              <a:t>, A, M.</a:t>
            </a:r>
            <a:r>
              <a:rPr lang="sr-Cyrl-RS" sz="1600" dirty="0"/>
              <a:t>, </a:t>
            </a:r>
            <a:r>
              <a:rPr lang="en-US" sz="1600" dirty="0"/>
              <a:t>The European Union –Economics &amp; Policies, 9th ed</a:t>
            </a:r>
            <a:r>
              <a:rPr lang="sr-Cyrl-RS" sz="1600" dirty="0"/>
              <a:t>., </a:t>
            </a:r>
            <a:r>
              <a:rPr lang="sr-Latn-RS" sz="1600" dirty="0" err="1"/>
              <a:t>Prentice</a:t>
            </a:r>
            <a:r>
              <a:rPr lang="sr-Latn-RS" sz="1600" dirty="0"/>
              <a:t> </a:t>
            </a:r>
            <a:r>
              <a:rPr lang="sr-Latn-RS" sz="1600" dirty="0" err="1"/>
              <a:t>Hall</a:t>
            </a:r>
            <a:r>
              <a:rPr lang="sr-Cyrl-RS" sz="1600" dirty="0"/>
              <a:t>, 2011.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sr-Cyrl-RS" sz="1600" dirty="0"/>
              <a:t>Једнак, Ј., Економија Европске уније, </a:t>
            </a:r>
            <a:r>
              <a:rPr lang="sr-Cyrl-RS" sz="1600" dirty="0" err="1"/>
              <a:t>БПШ</a:t>
            </a:r>
            <a:r>
              <a:rPr lang="sr-Cyrl-RS" sz="1600" dirty="0"/>
              <a:t>, Београд, 2009.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sr-Latn-RS" sz="1600" dirty="0" err="1"/>
              <a:t>Whyman</a:t>
            </a:r>
            <a:r>
              <a:rPr lang="sr-Latn-RS" sz="1600" dirty="0"/>
              <a:t>, P. B., </a:t>
            </a:r>
            <a:r>
              <a:rPr lang="sr-Latn-RS" sz="1600" dirty="0" err="1"/>
              <a:t>Petrescu</a:t>
            </a:r>
            <a:r>
              <a:rPr lang="sr-Latn-RS" sz="1600" dirty="0"/>
              <a:t>, A.</a:t>
            </a:r>
            <a:r>
              <a:rPr lang="sr-Cyrl-RS" sz="1600" dirty="0"/>
              <a:t> </a:t>
            </a:r>
            <a:r>
              <a:rPr lang="sr-Latn-RS" sz="1600" dirty="0"/>
              <a:t>I.</a:t>
            </a:r>
            <a:r>
              <a:rPr lang="sr-Cyrl-RS" sz="1600"/>
              <a:t>, </a:t>
            </a:r>
            <a:r>
              <a:rPr lang="en-US" sz="1600" dirty="0"/>
              <a:t>The Economics of Brexit: A Cost-Benefit Analysis of</a:t>
            </a:r>
            <a:r>
              <a:rPr lang="sr-Cyrl-RS" sz="1600" dirty="0"/>
              <a:t> </a:t>
            </a:r>
            <a:r>
              <a:rPr lang="en-US" sz="1600" dirty="0"/>
              <a:t>the UK’s Economic Relationship with the</a:t>
            </a:r>
            <a:r>
              <a:rPr lang="sr-Cyrl-RS" sz="1600" dirty="0"/>
              <a:t> </a:t>
            </a:r>
            <a:r>
              <a:rPr lang="en-US" sz="1600" dirty="0"/>
              <a:t>EU,</a:t>
            </a:r>
            <a:r>
              <a:rPr lang="sr-Cyrl-RS" sz="1600" dirty="0"/>
              <a:t> </a:t>
            </a:r>
            <a:r>
              <a:rPr lang="sr-Latn-RS" sz="1600" dirty="0" err="1"/>
              <a:t>Palgrave</a:t>
            </a:r>
            <a:r>
              <a:rPr lang="sr-Latn-RS" sz="1600" dirty="0"/>
              <a:t> </a:t>
            </a:r>
            <a:r>
              <a:rPr lang="sr-Latn-RS" sz="1600" dirty="0" err="1"/>
              <a:t>Macmillan</a:t>
            </a:r>
            <a:r>
              <a:rPr lang="sr-Cyrl-RS" sz="1600" dirty="0"/>
              <a:t>, 2017.</a:t>
            </a:r>
            <a:endParaRPr lang="sr-Latn-RS" sz="1600" dirty="0"/>
          </a:p>
          <a:p>
            <a:pPr lvl="1">
              <a:defRPr/>
            </a:pPr>
            <a:endParaRPr lang="sr-Latn-RS" sz="1600" dirty="0"/>
          </a:p>
        </p:txBody>
      </p:sp>
    </p:spTree>
    <p:extLst>
      <p:ext uri="{BB962C8B-B14F-4D97-AF65-F5344CB8AC3E}">
        <p14:creationId xmlns:p14="http://schemas.microsoft.com/office/powerpoint/2010/main" val="1985281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0D758-0956-C490-9DCF-328A40CFAD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999" y="4917209"/>
            <a:ext cx="10817226" cy="368300"/>
          </a:xfrm>
        </p:spPr>
        <p:txBody>
          <a:bodyPr/>
          <a:lstStyle/>
          <a:p>
            <a:br>
              <a:rPr lang="sr-Latn-RS" sz="3400" b="1" dirty="0"/>
            </a:br>
            <a:br>
              <a:rPr lang="sr-Latn-RS" sz="3400" b="1" dirty="0"/>
            </a:br>
            <a:r>
              <a:rPr lang="sr-Cyrl-RS" sz="3400" b="1" dirty="0"/>
              <a:t>ЕКОНОМИЈА ЕВРОПСКЕ УНИЈЕ</a:t>
            </a:r>
            <a:endParaRPr lang="en-GB" sz="34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9AD79-D0C3-EB40-6639-0474B94261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sr-Cyrl-RS" dirty="0"/>
              <a:t>Катедра за економију, пословно планирање и међународни менаџмент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9068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sr-Cyrl-CS" sz="2000" dirty="0"/>
              <a:t>Пр</a:t>
            </a:r>
            <a:r>
              <a:rPr lang="en-US" sz="2000" dirty="0"/>
              <a:t>o</a:t>
            </a:r>
            <a:r>
              <a:rPr lang="sr-Cyrl-CS" sz="2000" dirty="0"/>
              <a:t>ф. др </a:t>
            </a:r>
            <a:r>
              <a:rPr lang="sr-Cyrl-RS" sz="2000" dirty="0"/>
              <a:t>Сандра Једнак</a:t>
            </a:r>
            <a:endParaRPr lang="sr-Cyrl-CS" sz="2000" dirty="0"/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sr-Cyrl-CS" sz="1400" dirty="0"/>
              <a:t>	Е-маил: </a:t>
            </a:r>
            <a:r>
              <a:rPr lang="sr-Latn-RS" sz="1400" dirty="0" err="1"/>
              <a:t>sandra.jednak@fon.bg.ac.rs</a:t>
            </a:r>
            <a:endParaRPr lang="sr-Cyrl-CS" sz="1400" dirty="0"/>
          </a:p>
          <a:p>
            <a:pPr>
              <a:spcBef>
                <a:spcPts val="0"/>
              </a:spcBef>
              <a:buNone/>
            </a:pPr>
            <a:r>
              <a:rPr lang="sr-Cyrl-CS" sz="1400" dirty="0"/>
              <a:t>	Кабинет: </a:t>
            </a:r>
            <a:r>
              <a:rPr lang="en-US" sz="1400" dirty="0"/>
              <a:t>216</a:t>
            </a:r>
            <a:endParaRPr lang="sr-Cyrl-CS" sz="1400" dirty="0"/>
          </a:p>
          <a:p>
            <a:pPr>
              <a:spcBef>
                <a:spcPts val="0"/>
              </a:spcBef>
              <a:buNone/>
            </a:pPr>
            <a:endParaRPr lang="sr-Cyrl-CS" sz="1400" dirty="0"/>
          </a:p>
          <a:p>
            <a:pPr marL="0" indent="0">
              <a:buNone/>
            </a:pPr>
            <a:endParaRPr lang="sr-Cyrl-CS" sz="1400" dirty="0"/>
          </a:p>
          <a:p>
            <a:pPr>
              <a:spcBef>
                <a:spcPts val="0"/>
              </a:spcBef>
              <a:buNone/>
            </a:pPr>
            <a:endParaRPr lang="sr-Cyrl-CS" sz="1400" dirty="0"/>
          </a:p>
          <a:p>
            <a:pPr>
              <a:buFont typeface="Arial" pitchFamily="34" charset="0"/>
              <a:buChar char="•"/>
            </a:pPr>
            <a:r>
              <a:rPr lang="sr-Cyrl-CS" sz="2000" dirty="0"/>
              <a:t>Милош </a:t>
            </a:r>
            <a:r>
              <a:rPr lang="sr-Cyrl-CS" sz="2000" dirty="0" err="1"/>
              <a:t>Парежанин</a:t>
            </a:r>
            <a:endParaRPr lang="sr-Cyrl-CS" sz="2000" dirty="0"/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sr-Cyrl-CS" sz="1400" dirty="0"/>
              <a:t>	Е-маил: </a:t>
            </a:r>
            <a:r>
              <a:rPr lang="sr-Latn-RS" sz="1400" dirty="0" err="1"/>
              <a:t>milos.parezanin@fon.bg.ac.rs</a:t>
            </a:r>
            <a:endParaRPr lang="sr-Cyrl-CS" sz="1400" dirty="0"/>
          </a:p>
          <a:p>
            <a:pPr>
              <a:spcBef>
                <a:spcPts val="0"/>
              </a:spcBef>
              <a:buNone/>
            </a:pPr>
            <a:r>
              <a:rPr lang="sr-Cyrl-CS" sz="1400" dirty="0"/>
              <a:t>	Кабинет: 201</a:t>
            </a:r>
          </a:p>
          <a:p>
            <a:pPr>
              <a:spcBef>
                <a:spcPts val="0"/>
              </a:spcBef>
              <a:buNone/>
            </a:pPr>
            <a:endParaRPr lang="sr-Cyrl-CS" sz="18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/>
              <a:t>Наставници и сарадници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406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Циљ предмета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23925" y="1590675"/>
            <a:ext cx="10201275" cy="2877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buBlip>
                <a:blip r:embed="rId2"/>
              </a:buBlip>
            </a:pPr>
            <a:r>
              <a:rPr lang="sr-Latn-CS" sz="2200" dirty="0"/>
              <a:t> </a:t>
            </a:r>
            <a:r>
              <a:rPr lang="sr-Cyrl-RS" sz="2400" dirty="0"/>
              <a:t>Пружање економских знања и боље разумевање концепта развоја економије Европске уније. </a:t>
            </a:r>
          </a:p>
          <a:p>
            <a:pPr lvl="0">
              <a:spcBef>
                <a:spcPts val="600"/>
              </a:spcBef>
              <a:buBlip>
                <a:blip r:embed="rId2"/>
              </a:buBlip>
            </a:pPr>
            <a:endParaRPr lang="sr-Cyrl-RS" sz="2400" dirty="0"/>
          </a:p>
          <a:p>
            <a:pPr lvl="0">
              <a:spcBef>
                <a:spcPts val="600"/>
              </a:spcBef>
              <a:buBlip>
                <a:blip r:embed="rId2"/>
              </a:buBlip>
            </a:pPr>
            <a:r>
              <a:rPr lang="sr-Cyrl-RS" sz="2400" dirty="0"/>
              <a:t>Познавање кључних принципа функционисања Европске уније, али и нових схватања европског јединства и будуће политике развоја европске интеграције. </a:t>
            </a:r>
          </a:p>
          <a:p>
            <a:pPr lvl="0">
              <a:spcBef>
                <a:spcPts val="600"/>
              </a:spcBef>
            </a:pPr>
            <a:endParaRPr lang="sr-Cyrl-RS" sz="2200" dirty="0"/>
          </a:p>
        </p:txBody>
      </p:sp>
    </p:spTree>
    <p:extLst>
      <p:ext uri="{BB962C8B-B14F-4D97-AF65-F5344CB8AC3E}">
        <p14:creationId xmlns:p14="http://schemas.microsoft.com/office/powerpoint/2010/main" val="1985281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DD01DE-0426-F6DE-A17E-5EA9117F04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D2FFE-FE85-7E7B-4CC8-5A5216FA5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Садржај предмета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B597F2-EA29-326B-6B4C-E8D7AAA60A5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FDF941-6F84-8152-429C-16AE413AD6D4}"/>
              </a:ext>
            </a:extLst>
          </p:cNvPr>
          <p:cNvSpPr/>
          <p:nvPr/>
        </p:nvSpPr>
        <p:spPr>
          <a:xfrm>
            <a:off x="923925" y="1390650"/>
            <a:ext cx="10201275" cy="5053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lvl="0" indent="-265113" fontAlgn="base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anose="05020102010507070707" pitchFamily="18" charset="2"/>
              <a:buChar char=""/>
              <a:defRPr/>
            </a:pPr>
            <a:r>
              <a:rPr lang="ru-RU" sz="2400" dirty="0"/>
              <a:t>Европски интеграциони процеси; </a:t>
            </a:r>
          </a:p>
          <a:p>
            <a:pPr marL="265113" lvl="0" indent="-265113" fontAlgn="base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anose="05020102010507070707" pitchFamily="18" charset="2"/>
              <a:buChar char=""/>
              <a:defRPr/>
            </a:pPr>
            <a:r>
              <a:rPr lang="ru-RU" sz="2400" dirty="0"/>
              <a:t>Генеза идеје европског уједињења и развој Европске уније; </a:t>
            </a:r>
          </a:p>
          <a:p>
            <a:pPr marL="265113" lvl="0" indent="-265113" fontAlgn="base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anose="05020102010507070707" pitchFamily="18" charset="2"/>
              <a:buChar char=""/>
              <a:defRPr/>
            </a:pPr>
            <a:r>
              <a:rPr lang="ru-RU" sz="2400" dirty="0"/>
              <a:t>Концепти интеграције; </a:t>
            </a:r>
          </a:p>
          <a:p>
            <a:pPr marL="265113" lvl="0" indent="-265113" fontAlgn="base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anose="05020102010507070707" pitchFamily="18" charset="2"/>
              <a:buChar char=""/>
              <a:defRPr/>
            </a:pPr>
            <a:r>
              <a:rPr lang="ru-RU" sz="2400" dirty="0"/>
              <a:t>Циљеви интеграције; </a:t>
            </a:r>
          </a:p>
          <a:p>
            <a:pPr marL="265113" lvl="0" indent="-265113" fontAlgn="base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anose="05020102010507070707" pitchFamily="18" charset="2"/>
              <a:buChar char=""/>
              <a:defRPr/>
            </a:pPr>
            <a:r>
              <a:rPr lang="ru-RU" sz="2400" dirty="0"/>
              <a:t>Економија обима, технички прогрес и економски фактори интеграционих процеса; </a:t>
            </a:r>
          </a:p>
          <a:p>
            <a:pPr marL="265113" lvl="0" indent="-265113" fontAlgn="base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anose="05020102010507070707" pitchFamily="18" charset="2"/>
              <a:buChar char=""/>
              <a:defRPr/>
            </a:pPr>
            <a:r>
              <a:rPr lang="ru-RU" sz="2400" dirty="0"/>
              <a:t>Политика либерализације и проблеми и баријере слободног кретања роба, услуга, капитала и радне снаге у оквиру ЕУ; </a:t>
            </a:r>
          </a:p>
          <a:p>
            <a:pPr marL="265113" lvl="0" indent="-265113" fontAlgn="base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anose="05020102010507070707" pitchFamily="18" charset="2"/>
              <a:buChar char=""/>
              <a:defRPr/>
            </a:pPr>
            <a:r>
              <a:rPr lang="ru-RU" sz="2400" dirty="0"/>
              <a:t>Међународна трговинска политика: инструменти, преференцијали и заштита; </a:t>
            </a:r>
          </a:p>
          <a:p>
            <a:pPr marL="265113" indent="-265113" fontAlgn="base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anose="05020102010507070707" pitchFamily="18" charset="2"/>
              <a:buChar char=""/>
              <a:defRPr/>
            </a:pPr>
            <a:r>
              <a:rPr lang="ru-RU" sz="2400" dirty="0"/>
              <a:t>ЕУ и СТО; </a:t>
            </a:r>
          </a:p>
          <a:p>
            <a:pPr marL="265113" lvl="0" indent="-265113" fontAlgn="base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anose="05020102010507070707" pitchFamily="18" charset="2"/>
              <a:buChar char=""/>
              <a:defRPr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49224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86A97-E175-4099-29A4-82A96082C3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51AD2-89BA-A9C5-354C-4E42C894F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Садржај предмета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17EFE2-FDC6-850E-38E4-E9789BFBEF8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2E4625-8664-2269-DFDF-66B2CDC8ED39}"/>
              </a:ext>
            </a:extLst>
          </p:cNvPr>
          <p:cNvSpPr/>
          <p:nvPr/>
        </p:nvSpPr>
        <p:spPr>
          <a:xfrm>
            <a:off x="923925" y="1390650"/>
            <a:ext cx="10201275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lvl="0" indent="-265113" fontAlgn="base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anose="05020102010507070707" pitchFamily="18" charset="2"/>
              <a:buChar char=""/>
              <a:defRPr/>
            </a:pPr>
            <a:r>
              <a:rPr lang="ru-RU" sz="2400" dirty="0"/>
              <a:t>Заједничка индустријска политика;</a:t>
            </a:r>
          </a:p>
          <a:p>
            <a:pPr marL="265113" lvl="0" indent="-265113" fontAlgn="base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anose="05020102010507070707" pitchFamily="18" charset="2"/>
              <a:buChar char=""/>
              <a:defRPr/>
            </a:pPr>
            <a:r>
              <a:rPr lang="ru-RU" sz="2400" dirty="0"/>
              <a:t>Заједничка пољопривредна политика; </a:t>
            </a:r>
          </a:p>
          <a:p>
            <a:pPr marL="265113" lvl="0" indent="-265113" fontAlgn="base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anose="05020102010507070707" pitchFamily="18" charset="2"/>
              <a:buChar char=""/>
              <a:defRPr/>
            </a:pPr>
            <a:r>
              <a:rPr lang="ru-RU" sz="2400" dirty="0"/>
              <a:t>Политика конкуренције; </a:t>
            </a:r>
          </a:p>
          <a:p>
            <a:pPr marL="265113" lvl="0" indent="-265113" fontAlgn="base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anose="05020102010507070707" pitchFamily="18" charset="2"/>
              <a:buChar char=""/>
              <a:defRPr/>
            </a:pPr>
            <a:r>
              <a:rPr lang="ru-RU" sz="2400" dirty="0"/>
              <a:t>Монетарна политика и јединствена валута „евро“;</a:t>
            </a:r>
          </a:p>
          <a:p>
            <a:pPr marL="265113" lvl="0" indent="-265113" fontAlgn="base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anose="05020102010507070707" pitchFamily="18" charset="2"/>
              <a:buChar char=""/>
              <a:defRPr/>
            </a:pPr>
            <a:r>
              <a:rPr lang="ru-RU" sz="2400" dirty="0"/>
              <a:t>Политика девизног курса и значај евра као светске валуте; </a:t>
            </a:r>
          </a:p>
          <a:p>
            <a:pPr marL="265113" lvl="0" indent="-265113" fontAlgn="base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anose="05020102010507070707" pitchFamily="18" charset="2"/>
              <a:buChar char=""/>
              <a:defRPr/>
            </a:pPr>
            <a:r>
              <a:rPr lang="ru-RU" sz="2400" dirty="0"/>
              <a:t>Европска централна банка: задаци, структура, поступци и одлучивања; </a:t>
            </a:r>
          </a:p>
          <a:p>
            <a:pPr marL="265113" lvl="0" indent="-265113" fontAlgn="base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anose="05020102010507070707" pitchFamily="18" charset="2"/>
              <a:buChar char=""/>
              <a:defRPr/>
            </a:pPr>
            <a:r>
              <a:rPr lang="ru-RU" sz="2400" dirty="0"/>
              <a:t>EЦB, монетарна и фискална политика;</a:t>
            </a:r>
          </a:p>
          <a:p>
            <a:pPr marL="265113" lvl="0" indent="-265113" fontAlgn="base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anose="05020102010507070707" pitchFamily="18" charset="2"/>
              <a:buChar char=""/>
              <a:defRPr/>
            </a:pPr>
            <a:r>
              <a:rPr lang="ru-RU" sz="2400" dirty="0"/>
              <a:t>Вишегодишњи финансијски оквир, буџет и финансије Европске уније; </a:t>
            </a:r>
          </a:p>
          <a:p>
            <a:pPr marL="265113" lvl="0" indent="-265113" fontAlgn="base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anose="05020102010507070707" pitchFamily="18" charset="2"/>
              <a:buChar char=""/>
              <a:defRPr/>
            </a:pPr>
            <a:r>
              <a:rPr lang="ru-RU" sz="2400" dirty="0"/>
              <a:t>Развојна, пореска и социјална политика; </a:t>
            </a:r>
          </a:p>
          <a:p>
            <a:pPr marL="265113" lvl="0" indent="-265113" fontAlgn="base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anose="05020102010507070707" pitchFamily="18" charset="2"/>
              <a:buChar char=""/>
              <a:defRPr/>
            </a:pPr>
            <a:r>
              <a:rPr lang="ru-RU" sz="2400" dirty="0"/>
              <a:t>Европска инвестициона банка; </a:t>
            </a:r>
          </a:p>
          <a:p>
            <a:pPr marL="265113" indent="-265113" fontAlgn="base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anose="05020102010507070707" pitchFamily="18" charset="2"/>
              <a:buChar char=""/>
              <a:defRPr/>
            </a:pPr>
            <a:r>
              <a:rPr lang="ru-RU" sz="2400" dirty="0"/>
              <a:t>Регионална, структурна и кохезиона политика;</a:t>
            </a:r>
          </a:p>
          <a:p>
            <a:pPr marL="265113" lvl="0" indent="-265113" fontAlgn="base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anose="05020102010507070707" pitchFamily="18" charset="2"/>
              <a:buChar char=""/>
              <a:defRPr/>
            </a:pPr>
            <a:endParaRPr lang="ru-RU" sz="2400" dirty="0"/>
          </a:p>
          <a:p>
            <a:pPr marL="265113" lvl="0" indent="-265113" fontAlgn="base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anose="05020102010507070707" pitchFamily="18" charset="2"/>
              <a:buChar char=""/>
              <a:defRPr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5795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30C8A9-DF9A-978D-F672-13C58A7A98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F630C-D38D-E89A-56A7-670666635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Садржај предмета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4DC3A0-6EE4-DDA6-7E6E-486918600A7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E91B95-E0D7-9CEA-895B-46BF33EB6756}"/>
              </a:ext>
            </a:extLst>
          </p:cNvPr>
          <p:cNvSpPr/>
          <p:nvPr/>
        </p:nvSpPr>
        <p:spPr>
          <a:xfrm>
            <a:off x="923925" y="1390650"/>
            <a:ext cx="10201275" cy="4759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lvl="0" indent="-265113" fontAlgn="base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anose="05020102010507070707" pitchFamily="18" charset="2"/>
              <a:buChar char=""/>
              <a:defRPr/>
            </a:pPr>
            <a:r>
              <a:rPr lang="ru-RU" sz="2400" dirty="0"/>
              <a:t>Незапосленост и политика запошљавања као стратегија борбе против незапослености;</a:t>
            </a:r>
          </a:p>
          <a:p>
            <a:pPr marL="265113" lvl="0" indent="-265113" fontAlgn="base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anose="05020102010507070707" pitchFamily="18" charset="2"/>
              <a:buChar char=""/>
              <a:defRPr/>
            </a:pPr>
            <a:r>
              <a:rPr lang="ru-RU" sz="2400" dirty="0"/>
              <a:t>Трансатланска политика; </a:t>
            </a:r>
          </a:p>
          <a:p>
            <a:pPr marL="265113" lvl="0" indent="-265113" fontAlgn="base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anose="05020102010507070707" pitchFamily="18" charset="2"/>
              <a:buChar char=""/>
              <a:defRPr/>
            </a:pPr>
            <a:r>
              <a:rPr lang="ru-RU" sz="2400" dirty="0"/>
              <a:t>Привредни односи са иностранством; </a:t>
            </a:r>
          </a:p>
          <a:p>
            <a:pPr marL="265113" lvl="0" indent="-265113" fontAlgn="base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anose="05020102010507070707" pitchFamily="18" charset="2"/>
              <a:buChar char=""/>
              <a:defRPr/>
            </a:pPr>
            <a:r>
              <a:rPr lang="ru-RU" sz="2400" dirty="0"/>
              <a:t>Еколошка политика; </a:t>
            </a:r>
          </a:p>
          <a:p>
            <a:pPr marL="265113" lvl="0" indent="-265113" fontAlgn="base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anose="05020102010507070707" pitchFamily="18" charset="2"/>
              <a:buChar char=""/>
              <a:defRPr/>
            </a:pPr>
            <a:r>
              <a:rPr lang="ru-RU" sz="2400" dirty="0"/>
              <a:t>Европски транзициони процеси; </a:t>
            </a:r>
          </a:p>
          <a:p>
            <a:pPr marL="265113" lvl="0" indent="-265113" fontAlgn="base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anose="05020102010507070707" pitchFamily="18" charset="2"/>
              <a:buChar char=""/>
              <a:defRPr/>
            </a:pPr>
            <a:r>
              <a:rPr lang="ru-RU" sz="2400" dirty="0"/>
              <a:t>Транзиција у сусрет Европској унији; </a:t>
            </a:r>
          </a:p>
          <a:p>
            <a:pPr marL="265113" lvl="0" indent="-265113" fontAlgn="base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anose="05020102010507070707" pitchFamily="18" charset="2"/>
              <a:buChar char=""/>
              <a:defRPr/>
            </a:pPr>
            <a:r>
              <a:rPr lang="ru-RU" sz="2400" dirty="0"/>
              <a:t>Економска кретања у земљама у транзицији; </a:t>
            </a:r>
          </a:p>
          <a:p>
            <a:pPr marL="265113" lvl="0" indent="-265113" fontAlgn="base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anose="05020102010507070707" pitchFamily="18" charset="2"/>
              <a:buChar char=""/>
              <a:defRPr/>
            </a:pPr>
            <a:r>
              <a:rPr lang="ru-RU" sz="2400" dirty="0"/>
              <a:t>Кругови проширења Европске уније и земље приступнице; </a:t>
            </a:r>
          </a:p>
          <a:p>
            <a:pPr marL="265113" lvl="0" indent="-265113" fontAlgn="base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anose="05020102010507070707" pitchFamily="18" charset="2"/>
              <a:buChar char=""/>
              <a:defRPr/>
            </a:pPr>
            <a:r>
              <a:rPr lang="ru-RU" sz="2400" dirty="0"/>
              <a:t>Критеријуми приступања, инструменти оцењивања, помоћ за приближаване Унији и „групна приступања“; </a:t>
            </a:r>
          </a:p>
          <a:p>
            <a:pPr marL="265113" lvl="0" indent="-265113" fontAlgn="base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anose="05020102010507070707" pitchFamily="18" charset="2"/>
              <a:buChar char=""/>
              <a:defRPr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22468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B434D9-1E3E-8266-57AF-0FA3D9FA3A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3172A-3A05-0CBA-9478-5959B5372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Садржај предмета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3F3BFF-3CB4-83DF-2DA2-F3B9EBB2F72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1B4C1E-13F1-8920-1BDC-77A2AD16DB40}"/>
              </a:ext>
            </a:extLst>
          </p:cNvPr>
          <p:cNvSpPr/>
          <p:nvPr/>
        </p:nvSpPr>
        <p:spPr>
          <a:xfrm>
            <a:off x="923925" y="1390650"/>
            <a:ext cx="10201275" cy="2943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lvl="0" indent="-265113" fontAlgn="base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anose="05020102010507070707" pitchFamily="18" charset="2"/>
              <a:buChar char=""/>
              <a:defRPr/>
            </a:pPr>
            <a:r>
              <a:rPr lang="ru-RU" sz="2400" dirty="0"/>
              <a:t>Транзициона искуства земаља нових чланица ЕУ и земаља кандидата; </a:t>
            </a:r>
          </a:p>
          <a:p>
            <a:pPr marL="265113" lvl="0" indent="-265113" fontAlgn="base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anose="05020102010507070707" pitchFamily="18" charset="2"/>
              <a:buChar char=""/>
              <a:defRPr/>
            </a:pPr>
            <a:r>
              <a:rPr lang="ru-RU" sz="2400" dirty="0"/>
              <a:t>Земље Балкана на путу ка Европској унији – CEFTA 2006; </a:t>
            </a:r>
          </a:p>
          <a:p>
            <a:pPr marL="265113" lvl="0" indent="-265113" fontAlgn="base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anose="05020102010507070707" pitchFamily="18" charset="2"/>
              <a:buChar char=""/>
              <a:defRPr/>
            </a:pPr>
            <a:r>
              <a:rPr lang="ru-RU" sz="2400" dirty="0"/>
              <a:t>Европска унија и Србија; </a:t>
            </a:r>
          </a:p>
          <a:p>
            <a:pPr marL="265113" lvl="0" indent="-265113" fontAlgn="base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anose="05020102010507070707" pitchFamily="18" charset="2"/>
              <a:buChar char=""/>
              <a:defRPr/>
            </a:pPr>
            <a:r>
              <a:rPr lang="ru-RU" sz="2400" dirty="0"/>
              <a:t>Економске импликације Brexit-a; </a:t>
            </a:r>
          </a:p>
          <a:p>
            <a:pPr marL="265113" lvl="0" indent="-265113" fontAlgn="base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anose="05020102010507070707" pitchFamily="18" charset="2"/>
              <a:buChar char=""/>
              <a:defRPr/>
            </a:pPr>
            <a:r>
              <a:rPr lang="ru-RU" sz="2400" dirty="0"/>
              <a:t>Стратегија одрживог развоја Европске уније до 2030. године; </a:t>
            </a:r>
          </a:p>
          <a:p>
            <a:pPr marL="265113" lvl="0" indent="-265113" fontAlgn="base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anose="05020102010507070707" pitchFamily="18" charset="2"/>
              <a:buChar char=""/>
              <a:defRPr/>
            </a:pPr>
            <a:r>
              <a:rPr lang="ru-RU" sz="2400" dirty="0"/>
              <a:t>Институције Европске уније.</a:t>
            </a:r>
          </a:p>
        </p:txBody>
      </p:sp>
    </p:spTree>
    <p:extLst>
      <p:ext uri="{BB962C8B-B14F-4D97-AF65-F5344CB8AC3E}">
        <p14:creationId xmlns:p14="http://schemas.microsoft.com/office/powerpoint/2010/main" val="1578302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Начин полагања предмета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3400" y="1295400"/>
            <a:ext cx="9144000" cy="3739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ts val="1200"/>
              </a:spcBef>
              <a:defRPr/>
            </a:pPr>
            <a:endParaRPr lang="sr-Latn-CS" sz="600" dirty="0">
              <a:cs typeface="Arial" charset="0"/>
            </a:endParaRPr>
          </a:p>
          <a:p>
            <a:pPr marL="342900" indent="-342900" algn="ctr">
              <a:spcBef>
                <a:spcPts val="1200"/>
              </a:spcBef>
              <a:defRPr/>
            </a:pPr>
            <a:r>
              <a:rPr lang="sr-Latn-CS" sz="300" dirty="0">
                <a:cs typeface="Arial" charset="0"/>
              </a:rPr>
              <a:t> </a:t>
            </a:r>
          </a:p>
          <a:p>
            <a:pPr marL="800100" lvl="1" indent="-342900">
              <a:defRPr/>
            </a:pPr>
            <a:r>
              <a:rPr lang="sr-Cyrl-RS" sz="2400" dirty="0">
                <a:cs typeface="Arial" charset="0"/>
              </a:rPr>
              <a:t>Предиспитне обавезе</a:t>
            </a:r>
          </a:p>
          <a:p>
            <a:pPr marL="800100" lvl="1" indent="-34290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ru-RU" sz="2400" dirty="0"/>
              <a:t>Активности у току наставе (10 поена)</a:t>
            </a:r>
            <a:r>
              <a:rPr lang="sr-Latn-RS" sz="2400" dirty="0"/>
              <a:t> </a:t>
            </a:r>
          </a:p>
          <a:p>
            <a:pPr marL="800100" lvl="1" indent="-34290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sr-Cyrl-RS" sz="2400" dirty="0">
                <a:cs typeface="Arial" charset="0"/>
              </a:rPr>
              <a:t>Семинарски рад</a:t>
            </a:r>
            <a:r>
              <a:rPr lang="sr-Latn-CS" sz="2400" dirty="0">
                <a:cs typeface="Arial" charset="0"/>
              </a:rPr>
              <a:t>: </a:t>
            </a:r>
            <a:r>
              <a:rPr lang="ru-RU" sz="2400" dirty="0"/>
              <a:t>(</a:t>
            </a:r>
            <a:r>
              <a:rPr lang="sr-Latn-RS" sz="2400" dirty="0"/>
              <a:t>4</a:t>
            </a:r>
            <a:r>
              <a:rPr lang="ru-RU" sz="2400" dirty="0"/>
              <a:t>0 поена)</a:t>
            </a:r>
            <a:r>
              <a:rPr lang="sr-Latn-RS" sz="2400" dirty="0"/>
              <a:t> </a:t>
            </a:r>
            <a:endParaRPr lang="sr-Cyrl-RS" sz="2400" dirty="0">
              <a:solidFill>
                <a:schemeClr val="accent1">
                  <a:lumMod val="75000"/>
                </a:schemeClr>
              </a:solidFill>
              <a:cs typeface="Arial" charset="0"/>
            </a:endParaRPr>
          </a:p>
          <a:p>
            <a:pPr marL="1257300" lvl="2" indent="-342900">
              <a:buFont typeface="Arial" pitchFamily="34" charset="0"/>
              <a:buChar char="•"/>
              <a:defRPr/>
            </a:pPr>
            <a:r>
              <a:rPr lang="sr-Cyrl-RS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Тема: договор са предметним наставником</a:t>
            </a:r>
            <a:endParaRPr lang="sr-Latn-CS" dirty="0">
              <a:solidFill>
                <a:schemeClr val="tx1">
                  <a:lumMod val="85000"/>
                  <a:lumOff val="15000"/>
                </a:schemeClr>
              </a:solidFill>
              <a:cs typeface="Arial" charset="0"/>
            </a:endParaRPr>
          </a:p>
          <a:p>
            <a:pPr marL="800100" lvl="1" indent="-342900">
              <a:spcBef>
                <a:spcPts val="1200"/>
              </a:spcBef>
              <a:spcAft>
                <a:spcPts val="1200"/>
              </a:spcAft>
              <a:defRPr/>
            </a:pPr>
            <a:r>
              <a:rPr lang="sr-Cyrl-RS" sz="2400" dirty="0">
                <a:cs typeface="Arial" charset="0"/>
              </a:rPr>
              <a:t>Испитне обавезе</a:t>
            </a:r>
            <a:endParaRPr lang="sr-Latn-CS" sz="2400" dirty="0">
              <a:cs typeface="Arial" charset="0"/>
            </a:endParaRP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sr-Cyrl-RS" sz="2400" dirty="0">
                <a:cs typeface="Arial" charset="0"/>
              </a:rPr>
              <a:t>Одбрана семинарског рада и усмени део испита (</a:t>
            </a:r>
            <a:r>
              <a:rPr lang="sr-Latn-RS" sz="2400" dirty="0">
                <a:cs typeface="Arial" charset="0"/>
              </a:rPr>
              <a:t>50 poena</a:t>
            </a:r>
            <a:r>
              <a:rPr lang="sr-Cyrl-RS" sz="2400" dirty="0">
                <a:cs typeface="Arial" charset="0"/>
              </a:rPr>
              <a:t>)</a:t>
            </a:r>
            <a:endParaRPr lang="sr-Latn-CS" sz="2400" dirty="0">
              <a:cs typeface="Arial" charset="0"/>
            </a:endParaRPr>
          </a:p>
          <a:p>
            <a:pPr marL="342900" indent="-342900" algn="ctr">
              <a:spcBef>
                <a:spcPts val="1200"/>
              </a:spcBef>
              <a:defRPr/>
            </a:pPr>
            <a:endParaRPr lang="sr-Latn-CS" sz="600" dirty="0">
              <a:solidFill>
                <a:schemeClr val="accent1">
                  <a:lumMod val="50000"/>
                </a:scheme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2814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ON Paleta boja">
      <a:dk1>
        <a:srgbClr val="1C1C1C"/>
      </a:dk1>
      <a:lt1>
        <a:srgbClr val="F8F8F8"/>
      </a:lt1>
      <a:dk2>
        <a:srgbClr val="1C1C1C"/>
      </a:dk2>
      <a:lt2>
        <a:srgbClr val="F8F8F8"/>
      </a:lt2>
      <a:accent1>
        <a:srgbClr val="F3716D"/>
      </a:accent1>
      <a:accent2>
        <a:srgbClr val="004A7C"/>
      </a:accent2>
      <a:accent3>
        <a:srgbClr val="FFBD36"/>
      </a:accent3>
      <a:accent4>
        <a:srgbClr val="11C098"/>
      </a:accent4>
      <a:accent5>
        <a:srgbClr val="C63D96"/>
      </a:accent5>
      <a:accent6>
        <a:srgbClr val="8781BD"/>
      </a:accent6>
      <a:hlink>
        <a:srgbClr val="C63D96"/>
      </a:hlink>
      <a:folHlink>
        <a:srgbClr val="004A7C"/>
      </a:folHlink>
    </a:clrScheme>
    <a:fontScheme name="Montserrat">
      <a:majorFont>
        <a:latin typeface="Montserrat SemiBold"/>
        <a:ea typeface=""/>
        <a:cs typeface=""/>
      </a:majorFont>
      <a:minorFont>
        <a:latin typeface="Montserrat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540</Words>
  <Application>Microsoft Office PowerPoint</Application>
  <PresentationFormat>Široki ekran</PresentationFormat>
  <Paragraphs>81</Paragraphs>
  <Slides>10</Slides>
  <Notes>0</Notes>
  <HiddenSlides>0</HiddenSlides>
  <MMClips>0</MMClips>
  <ScaleCrop>false</ScaleCrop>
  <HeadingPairs>
    <vt:vector size="6" baseType="variant">
      <vt:variant>
        <vt:lpstr>Korišćeni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6" baseType="lpstr">
      <vt:lpstr>Arial</vt:lpstr>
      <vt:lpstr>Calibri</vt:lpstr>
      <vt:lpstr>Montserrat Medium</vt:lpstr>
      <vt:lpstr>Montserrat SemiBold</vt:lpstr>
      <vt:lpstr>Wingdings 2</vt:lpstr>
      <vt:lpstr>Office Theme</vt:lpstr>
      <vt:lpstr>PowerPoint prezentacija</vt:lpstr>
      <vt:lpstr>  ЕКОНОМИЈА ЕВРОПСКЕ УНИЈЕ</vt:lpstr>
      <vt:lpstr>Наставници и сарадници</vt:lpstr>
      <vt:lpstr>Циљ предмета</vt:lpstr>
      <vt:lpstr>Садржај предмета</vt:lpstr>
      <vt:lpstr>Садржај предмета</vt:lpstr>
      <vt:lpstr>Садржај предмета</vt:lpstr>
      <vt:lpstr>Садржај предмета</vt:lpstr>
      <vt:lpstr>Начин полагања предмета</vt:lpstr>
      <vt:lpstr>Литература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Marko Savicevic</dc:creator>
  <cp:lastModifiedBy>Miloš D. Parežanin</cp:lastModifiedBy>
  <cp:revision>82</cp:revision>
  <dcterms:created xsi:type="dcterms:W3CDTF">2022-10-16T13:21:43Z</dcterms:created>
  <dcterms:modified xsi:type="dcterms:W3CDTF">2024-11-28T15:52:28Z</dcterms:modified>
</cp:coreProperties>
</file>