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sldIdLst>
    <p:sldId id="259" r:id="rId5"/>
    <p:sldId id="281" r:id="rId6"/>
    <p:sldId id="295" r:id="rId7"/>
    <p:sldId id="294" r:id="rId8"/>
    <p:sldId id="296" r:id="rId9"/>
    <p:sldId id="311" r:id="rId10"/>
    <p:sldId id="312" r:id="rId11"/>
    <p:sldId id="308" r:id="rId12"/>
    <p:sldId id="300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598" autoAdjust="0"/>
  </p:normalViewPr>
  <p:slideViewPr>
    <p:cSldViewPr snapToGrid="0">
      <p:cViewPr varScale="1">
        <p:scale>
          <a:sx n="88" d="100"/>
          <a:sy n="88" d="100"/>
        </p:scale>
        <p:origin x="2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zana knezevic" userId="51cf4993ef334040" providerId="LiveId" clId="{2E7D8C9D-EDBE-4E42-B18C-B040842C514F}"/>
    <pc:docChg chg="modSld">
      <pc:chgData name="snezana knezevic" userId="51cf4993ef334040" providerId="LiveId" clId="{2E7D8C9D-EDBE-4E42-B18C-B040842C514F}" dt="2023-11-14T15:53:28.901" v="57" actId="14100"/>
      <pc:docMkLst>
        <pc:docMk/>
      </pc:docMkLst>
      <pc:sldChg chg="modSp mod">
        <pc:chgData name="snezana knezevic" userId="51cf4993ef334040" providerId="LiveId" clId="{2E7D8C9D-EDBE-4E42-B18C-B040842C514F}" dt="2023-11-14T15:50:56.551" v="17" actId="207"/>
        <pc:sldMkLst>
          <pc:docMk/>
          <pc:sldMk cId="170963834" sldId="259"/>
        </pc:sldMkLst>
        <pc:spChg chg="mod">
          <ac:chgData name="snezana knezevic" userId="51cf4993ef334040" providerId="LiveId" clId="{2E7D8C9D-EDBE-4E42-B18C-B040842C514F}" dt="2023-11-14T15:50:56.551" v="17" actId="207"/>
          <ac:spMkLst>
            <pc:docMk/>
            <pc:sldMk cId="170963834" sldId="259"/>
            <ac:spMk id="2" creationId="{D9B36C10-A9EA-414E-B3D3-09BAD9FA950D}"/>
          </ac:spMkLst>
        </pc:spChg>
      </pc:sldChg>
      <pc:sldChg chg="modSp mod">
        <pc:chgData name="snezana knezevic" userId="51cf4993ef334040" providerId="LiveId" clId="{2E7D8C9D-EDBE-4E42-B18C-B040842C514F}" dt="2023-11-14T15:53:28.901" v="57" actId="14100"/>
        <pc:sldMkLst>
          <pc:docMk/>
          <pc:sldMk cId="2976291157" sldId="281"/>
        </pc:sldMkLst>
        <pc:spChg chg="mod">
          <ac:chgData name="snezana knezevic" userId="51cf4993ef334040" providerId="LiveId" clId="{2E7D8C9D-EDBE-4E42-B18C-B040842C514F}" dt="2023-11-14T15:53:28.901" v="57" actId="14100"/>
          <ac:spMkLst>
            <pc:docMk/>
            <pc:sldMk cId="2976291157" sldId="281"/>
            <ac:spMk id="2" creationId="{7A615E37-3C95-4E35-8624-CC190CC12235}"/>
          </ac:spMkLst>
        </pc:spChg>
      </pc:sldChg>
      <pc:sldChg chg="modSp mod">
        <pc:chgData name="snezana knezevic" userId="51cf4993ef334040" providerId="LiveId" clId="{2E7D8C9D-EDBE-4E42-B18C-B040842C514F}" dt="2023-11-14T15:51:19.037" v="20" actId="207"/>
        <pc:sldMkLst>
          <pc:docMk/>
          <pc:sldMk cId="3871568735" sldId="294"/>
        </pc:sldMkLst>
        <pc:spChg chg="mod">
          <ac:chgData name="snezana knezevic" userId="51cf4993ef334040" providerId="LiveId" clId="{2E7D8C9D-EDBE-4E42-B18C-B040842C514F}" dt="2023-11-14T15:51:19.037" v="20" actId="207"/>
          <ac:spMkLst>
            <pc:docMk/>
            <pc:sldMk cId="3871568735" sldId="294"/>
            <ac:spMk id="3" creationId="{B7D98F09-AA82-4443-B901-71F5DF765C10}"/>
          </ac:spMkLst>
        </pc:spChg>
      </pc:sldChg>
      <pc:sldChg chg="modSp mod">
        <pc:chgData name="snezana knezevic" userId="51cf4993ef334040" providerId="LiveId" clId="{2E7D8C9D-EDBE-4E42-B18C-B040842C514F}" dt="2023-11-14T15:51:14.893" v="19" actId="207"/>
        <pc:sldMkLst>
          <pc:docMk/>
          <pc:sldMk cId="17902528" sldId="295"/>
        </pc:sldMkLst>
        <pc:spChg chg="mod">
          <ac:chgData name="snezana knezevic" userId="51cf4993ef334040" providerId="LiveId" clId="{2E7D8C9D-EDBE-4E42-B18C-B040842C514F}" dt="2023-11-14T15:51:14.893" v="19" actId="207"/>
          <ac:spMkLst>
            <pc:docMk/>
            <pc:sldMk cId="17902528" sldId="295"/>
            <ac:spMk id="2" creationId="{1E6399C3-3EDC-4898-A2E4-D8ACEE6A32AA}"/>
          </ac:spMkLst>
        </pc:spChg>
      </pc:sldChg>
      <pc:sldChg chg="modSp mod">
        <pc:chgData name="snezana knezevic" userId="51cf4993ef334040" providerId="LiveId" clId="{2E7D8C9D-EDBE-4E42-B18C-B040842C514F}" dt="2023-11-14T15:51:23.966" v="21" actId="207"/>
        <pc:sldMkLst>
          <pc:docMk/>
          <pc:sldMk cId="2694395794" sldId="296"/>
        </pc:sldMkLst>
        <pc:spChg chg="mod">
          <ac:chgData name="snezana knezevic" userId="51cf4993ef334040" providerId="LiveId" clId="{2E7D8C9D-EDBE-4E42-B18C-B040842C514F}" dt="2023-11-14T15:51:23.966" v="21" actId="207"/>
          <ac:spMkLst>
            <pc:docMk/>
            <pc:sldMk cId="2694395794" sldId="296"/>
            <ac:spMk id="2" creationId="{973992A4-0D40-4A0F-BB3B-3E1AE6C3BF9D}"/>
          </ac:spMkLst>
        </pc:spChg>
      </pc:sldChg>
      <pc:sldChg chg="modSp mod">
        <pc:chgData name="snezana knezevic" userId="51cf4993ef334040" providerId="LiveId" clId="{2E7D8C9D-EDBE-4E42-B18C-B040842C514F}" dt="2023-11-14T15:51:38.191" v="24" actId="207"/>
        <pc:sldMkLst>
          <pc:docMk/>
          <pc:sldMk cId="3495264433" sldId="300"/>
        </pc:sldMkLst>
        <pc:spChg chg="mod">
          <ac:chgData name="snezana knezevic" userId="51cf4993ef334040" providerId="LiveId" clId="{2E7D8C9D-EDBE-4E42-B18C-B040842C514F}" dt="2023-11-14T15:51:38.191" v="24" actId="207"/>
          <ac:spMkLst>
            <pc:docMk/>
            <pc:sldMk cId="3495264433" sldId="300"/>
            <ac:spMk id="2" creationId="{38DE2E09-3A82-4E32-88E3-59E694EFE546}"/>
          </ac:spMkLst>
        </pc:spChg>
      </pc:sldChg>
      <pc:sldChg chg="modSp mod">
        <pc:chgData name="snezana knezevic" userId="51cf4993ef334040" providerId="LiveId" clId="{2E7D8C9D-EDBE-4E42-B18C-B040842C514F}" dt="2023-11-14T15:51:43.269" v="25" actId="207"/>
        <pc:sldMkLst>
          <pc:docMk/>
          <pc:sldMk cId="3043070934" sldId="301"/>
        </pc:sldMkLst>
        <pc:spChg chg="mod">
          <ac:chgData name="snezana knezevic" userId="51cf4993ef334040" providerId="LiveId" clId="{2E7D8C9D-EDBE-4E42-B18C-B040842C514F}" dt="2023-11-14T15:51:43.269" v="25" actId="207"/>
          <ac:spMkLst>
            <pc:docMk/>
            <pc:sldMk cId="3043070934" sldId="301"/>
            <ac:spMk id="2" creationId="{17632718-615D-445E-861C-ADF040C4B2A4}"/>
          </ac:spMkLst>
        </pc:spChg>
      </pc:sldChg>
      <pc:sldChg chg="modSp mod">
        <pc:chgData name="snezana knezevic" userId="51cf4993ef334040" providerId="LiveId" clId="{2E7D8C9D-EDBE-4E42-B18C-B040842C514F}" dt="2023-11-14T15:51:28.076" v="22" actId="207"/>
        <pc:sldMkLst>
          <pc:docMk/>
          <pc:sldMk cId="2989579" sldId="311"/>
        </pc:sldMkLst>
        <pc:spChg chg="mod">
          <ac:chgData name="snezana knezevic" userId="51cf4993ef334040" providerId="LiveId" clId="{2E7D8C9D-EDBE-4E42-B18C-B040842C514F}" dt="2023-11-14T15:51:28.076" v="22" actId="207"/>
          <ac:spMkLst>
            <pc:docMk/>
            <pc:sldMk cId="2989579" sldId="311"/>
            <ac:spMk id="2" creationId="{973992A4-0D40-4A0F-BB3B-3E1AE6C3BF9D}"/>
          </ac:spMkLst>
        </pc:spChg>
      </pc:sldChg>
      <pc:sldChg chg="modSp mod">
        <pc:chgData name="snezana knezevic" userId="51cf4993ef334040" providerId="LiveId" clId="{2E7D8C9D-EDBE-4E42-B18C-B040842C514F}" dt="2023-11-14T15:51:32.295" v="23" actId="207"/>
        <pc:sldMkLst>
          <pc:docMk/>
          <pc:sldMk cId="495310513" sldId="312"/>
        </pc:sldMkLst>
        <pc:spChg chg="mod">
          <ac:chgData name="snezana knezevic" userId="51cf4993ef334040" providerId="LiveId" clId="{2E7D8C9D-EDBE-4E42-B18C-B040842C514F}" dt="2023-11-14T15:51:32.295" v="23" actId="207"/>
          <ac:spMkLst>
            <pc:docMk/>
            <pc:sldMk cId="495310513" sldId="312"/>
            <ac:spMk id="2" creationId="{973992A4-0D40-4A0F-BB3B-3E1AE6C3BF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3B5A-21DF-4BBB-8059-B6B192FC641E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EF503-E31C-4FCE-86D9-0C61A5CBE2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/>
          <a:lstStyle>
            <a:lvl1pPr>
              <a:buNone/>
              <a:defRPr/>
            </a:lvl1pPr>
          </a:lstStyle>
          <a:p>
            <a:pPr algn="r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anchor="b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jpeg"/><Relationship Id="rId2" Type="http://schemas.openxmlformats.org/officeDocument/2006/relationships/hyperlink" Target="https://doi.org/10.1007/978-3-030-75729-8_8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ow angle view of buildings in a city">
            <a:extLst>
              <a:ext uri="{FF2B5EF4-FFF2-40B4-BE49-F238E27FC236}">
                <a16:creationId xmlns:a16="http://schemas.microsoft.com/office/drawing/2014/main" id="{3CF2725B-8BAD-4651-8A3F-80E7338713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614" y="-1"/>
            <a:ext cx="7440386" cy="67926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329" y="1040001"/>
            <a:ext cx="5616122" cy="3150159"/>
          </a:xfrm>
        </p:spPr>
        <p:txBody>
          <a:bodyPr>
            <a:normAutofit/>
          </a:bodyPr>
          <a:lstStyle/>
          <a:p>
            <a:r>
              <a:rPr lang="sr-Latn-RS" sz="4800" b="1" dirty="0">
                <a:solidFill>
                  <a:srgbClr val="FF0000"/>
                </a:solidFill>
              </a:rPr>
              <a:t>FINANSIJSKA FORENZIKA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8157" y="4240213"/>
            <a:ext cx="2781893" cy="1801812"/>
          </a:xfrm>
        </p:spPr>
        <p:txBody>
          <a:bodyPr/>
          <a:lstStyle/>
          <a:p>
            <a:r>
              <a:rPr lang="en-US" dirty="0"/>
              <a:t>P</a:t>
            </a:r>
            <a:r>
              <a:rPr lang="sr-Latn-RS" dirty="0"/>
              <a:t>rof. dr Snežana Knežević</a:t>
            </a:r>
          </a:p>
          <a:p>
            <a:r>
              <a:rPr lang="sr-Latn-RS" dirty="0"/>
              <a:t>Prof. dr Vesna Bogojević Arsić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1767E-F1C2-0900-6C77-FC665F8AA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20" y="0"/>
            <a:ext cx="2745680" cy="1325536"/>
          </a:xfrm>
          <a:prstGeom prst="rect">
            <a:avLst/>
          </a:prstGeom>
        </p:spPr>
      </p:pic>
      <p:pic>
        <p:nvPicPr>
          <p:cNvPr id="1030" name="Picture 6" descr="The Fraud Triangle and Your Business">
            <a:extLst>
              <a:ext uri="{FF2B5EF4-FFF2-40B4-BE49-F238E27FC236}">
                <a16:creationId xmlns:a16="http://schemas.microsoft.com/office/drawing/2014/main" id="{68778F9D-E6CF-F866-FCB3-8F3B766A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29" y="4337957"/>
            <a:ext cx="2879271" cy="24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2718-615D-445E-861C-ADF040C4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4357070" cy="1382233"/>
          </a:xfrm>
        </p:spPr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HVALA NA PAŽNJI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Placeholder 5" descr="A view of a bridge from below">
            <a:extLst>
              <a:ext uri="{FF2B5EF4-FFF2-40B4-BE49-F238E27FC236}">
                <a16:creationId xmlns:a16="http://schemas.microsoft.com/office/drawing/2014/main" id="{610B39E1-AAA7-4199-8B7C-D12DD364E6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44"/>
            <a:ext cx="4966447" cy="684639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E6E0-B242-46D9-ABE6-B318CABC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/>
          <a:lstStyle/>
          <a:p>
            <a:r>
              <a:rPr lang="en-US" dirty="0"/>
              <a:t>Pre</a:t>
            </a:r>
            <a:r>
              <a:rPr lang="sr-Latn-RS" dirty="0"/>
              <a:t>zenter: Prof. dr Snežana Knežević</a:t>
            </a:r>
          </a:p>
          <a:p>
            <a:r>
              <a:rPr lang="en-US" dirty="0"/>
              <a:t>Email</a:t>
            </a:r>
            <a:r>
              <a:rPr lang="sr-Latn-RS" dirty="0"/>
              <a:t>: snezana.knezevic</a:t>
            </a:r>
            <a:r>
              <a:rPr lang="en-US" dirty="0"/>
              <a:t>@fon.bg.ac.rs</a:t>
            </a:r>
          </a:p>
          <a:p>
            <a:r>
              <a:rPr lang="en-US" dirty="0"/>
              <a:t>Website</a:t>
            </a:r>
            <a:r>
              <a:rPr lang="sr-Latn-RS" dirty="0"/>
              <a:t>:</a:t>
            </a:r>
            <a:r>
              <a:rPr lang="en-US" dirty="0"/>
              <a:t> www.fon.bg.rs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C547C-C2F1-493E-9B64-E089F9DB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EAB12-EF4A-6585-E151-65B8F9049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20" y="-93926"/>
            <a:ext cx="2745680" cy="13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7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E37-3C95-4E35-8624-CC190CC1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675167"/>
            <a:ext cx="4196315" cy="3055078"/>
          </a:xfrm>
        </p:spPr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OSNOVNE INFORMACIJE O PREDMETU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16715-277D-4042-B401-03CD007D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/>
          <a:lstStyle/>
          <a:p>
            <a:r>
              <a:rPr lang="sr-Latn-RS" dirty="0"/>
              <a:t>Studijski program: finansijsko injženjerstvo</a:t>
            </a:r>
          </a:p>
          <a:p>
            <a:r>
              <a:rPr lang="sr-Latn-RS" dirty="0"/>
              <a:t>Natavnici: prof. dr Snežana Knežević, prof. dr Vesna Bogojević Arsić</a:t>
            </a:r>
          </a:p>
          <a:p>
            <a:r>
              <a:rPr lang="sr-Latn-RS" dirty="0"/>
              <a:t>Status predmeta: izborni, stručno-aplikativni</a:t>
            </a:r>
          </a:p>
          <a:p>
            <a:r>
              <a:rPr lang="sr-Latn-RS" dirty="0"/>
              <a:t>ESPB: 6</a:t>
            </a:r>
            <a:endParaRPr lang="en-US" dirty="0"/>
          </a:p>
        </p:txBody>
      </p:sp>
      <p:pic>
        <p:nvPicPr>
          <p:cNvPr id="7" name="Picture Placeholder 6" descr="View of city buildings over the water">
            <a:extLst>
              <a:ext uri="{FF2B5EF4-FFF2-40B4-BE49-F238E27FC236}">
                <a16:creationId xmlns:a16="http://schemas.microsoft.com/office/drawing/2014/main" id="{4C61771D-5836-4E5C-A19A-3F15641B8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96" y="0"/>
            <a:ext cx="2660904" cy="3429000"/>
          </a:xfrm>
        </p:spPr>
      </p:pic>
      <p:pic>
        <p:nvPicPr>
          <p:cNvPr id="9" name="Picture Placeholder 8" descr="Background Graphic with lights">
            <a:extLst>
              <a:ext uri="{FF2B5EF4-FFF2-40B4-BE49-F238E27FC236}">
                <a16:creationId xmlns:a16="http://schemas.microsoft.com/office/drawing/2014/main" id="{51C83C9C-B18C-4D14-8539-EBB0422AB0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96" y="3383280"/>
            <a:ext cx="2660904" cy="3474720"/>
          </a:xfrm>
        </p:spPr>
      </p:pic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3141030-4F7D-4526-B0FC-1EA787D5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B7EE4-0AAD-C1E4-4C54-BE6409103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96" y="12399"/>
            <a:ext cx="2660904" cy="1325536"/>
          </a:xfrm>
          <a:prstGeom prst="rect">
            <a:avLst/>
          </a:prstGeom>
        </p:spPr>
      </p:pic>
      <p:pic>
        <p:nvPicPr>
          <p:cNvPr id="2054" name="Picture 6" descr="What are Some of the Common Causes of Workplace Fraud? WISE Workplace">
            <a:extLst>
              <a:ext uri="{FF2B5EF4-FFF2-40B4-BE49-F238E27FC236}">
                <a16:creationId xmlns:a16="http://schemas.microsoft.com/office/drawing/2014/main" id="{0D6145FA-1A3F-98F6-013B-29D28FBF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096" y="2299454"/>
            <a:ext cx="266090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9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99C3-3EDC-4898-A2E4-D8ACEE6A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634" y="904292"/>
            <a:ext cx="5355265" cy="1625731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CILJ PREDMETA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Placeholder 6" descr="Aerial view of city buildings">
            <a:extLst>
              <a:ext uri="{FF2B5EF4-FFF2-40B4-BE49-F238E27FC236}">
                <a16:creationId xmlns:a16="http://schemas.microsoft.com/office/drawing/2014/main" id="{F718B2F1-208E-4A1D-9716-513B0D7093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742121" cy="3434316"/>
          </a:xfrm>
        </p:spPr>
      </p:pic>
      <p:pic>
        <p:nvPicPr>
          <p:cNvPr id="9" name="Picture Placeholder 8" descr="A picture containing blue glass buildings with reflection">
            <a:extLst>
              <a:ext uri="{FF2B5EF4-FFF2-40B4-BE49-F238E27FC236}">
                <a16:creationId xmlns:a16="http://schemas.microsoft.com/office/drawing/2014/main" id="{D8F748D4-DB82-42E3-894A-0552C0FD2A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3432620"/>
            <a:ext cx="5178056" cy="342538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30D8-AD6A-4638-9059-32675984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/>
          <a:lstStyle/>
          <a:p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Sticanje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znanja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sr-Latn-R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ključnim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vrstama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finansijskih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prevara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upravljanju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njihovim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rizikom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preduzećima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različitih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delatnosti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finansijskim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institucijama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javnom</a:t>
            </a:r>
            <a:r>
              <a:rPr lang="en-US" sz="1800" dirty="0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Walbaum Display Light" panose="02070303090703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sektoru</a:t>
            </a:r>
            <a:endParaRPr lang="en-US" sz="1800" dirty="0">
              <a:effectLst/>
              <a:latin typeface="Walbaum Display Light" panose="02070303090703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29707739-DA1E-4E29-A977-FC44841F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634E5-2911-1CA9-DC8B-BCAF5BB3B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20" y="44634"/>
            <a:ext cx="2745680" cy="13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8101-4ED5-4D91-9EFA-B0E7C1E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>
            <a:normAutofit/>
          </a:bodyPr>
          <a:lstStyle/>
          <a:p>
            <a:r>
              <a:rPr lang="en-US" sz="1600" i="0" cap="none" dirty="0" err="1"/>
              <a:t>Osposobljenost</a:t>
            </a:r>
            <a:r>
              <a:rPr lang="en-US" sz="1600" i="0" cap="none" dirty="0"/>
              <a:t> za</a:t>
            </a:r>
            <a:r>
              <a:rPr lang="sr-Latn-RS" sz="1600" i="0" cap="none" dirty="0"/>
              <a:t>:</a:t>
            </a:r>
            <a:br>
              <a:rPr lang="sr-Latn-RS" sz="1600" i="0" cap="none" dirty="0"/>
            </a:br>
            <a:r>
              <a:rPr lang="en-US" sz="1600" b="1" i="0" cap="none" dirty="0" err="1"/>
              <a:t>identifikovanje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korporativnih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i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investicionih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prevara</a:t>
            </a:r>
            <a:r>
              <a:rPr lang="en-US" sz="1600" i="0" cap="none" dirty="0"/>
              <a:t>, </a:t>
            </a:r>
            <a:r>
              <a:rPr lang="en-US" sz="1600" i="0" cap="none" dirty="0" err="1"/>
              <a:t>i</a:t>
            </a:r>
            <a:r>
              <a:rPr lang="en-US" sz="1600" i="0" cap="none" dirty="0"/>
              <a:t> </a:t>
            </a:r>
            <a:r>
              <a:rPr lang="en-US" sz="1600" b="1" i="0" cap="none" dirty="0" err="1"/>
              <a:t>prevara</a:t>
            </a:r>
            <a:r>
              <a:rPr lang="en-US" sz="1600" b="1" i="0" cap="none" dirty="0"/>
              <a:t> u </a:t>
            </a:r>
            <a:r>
              <a:rPr lang="en-US" sz="1600" b="1" i="0" cap="none" dirty="0" err="1"/>
              <a:t>oblasti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bankarstva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i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osigu</a:t>
            </a:r>
            <a:r>
              <a:rPr lang="en-US" sz="1600" i="0" cap="none" dirty="0" err="1"/>
              <a:t>ranja</a:t>
            </a:r>
            <a:r>
              <a:rPr lang="en-US" sz="1600" i="0" cap="none" dirty="0"/>
              <a:t>. </a:t>
            </a:r>
            <a:br>
              <a:rPr lang="sr-Latn-RS" sz="1600" i="0" cap="none" dirty="0"/>
            </a:br>
            <a:br>
              <a:rPr lang="sr-Latn-RS" sz="1600" i="0" cap="none" dirty="0"/>
            </a:br>
            <a:r>
              <a:rPr lang="en-US" sz="1600" i="0" cap="none" dirty="0" err="1"/>
              <a:t>Predlaže</a:t>
            </a:r>
            <a:r>
              <a:rPr lang="sr-Latn-RS" sz="1600" i="0" cap="none" dirty="0"/>
              <a:t>: </a:t>
            </a:r>
            <a:br>
              <a:rPr lang="sr-Latn-RS" sz="1600" i="0" cap="none" dirty="0"/>
            </a:br>
            <a:r>
              <a:rPr lang="en-US" sz="1600" i="0" cap="none" dirty="0" err="1"/>
              <a:t>aktivnosti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i</a:t>
            </a:r>
            <a:r>
              <a:rPr lang="en-US" sz="1600" i="0" cap="none" dirty="0"/>
              <a:t> mere </a:t>
            </a:r>
            <a:r>
              <a:rPr lang="en-US" sz="1600" i="0" cap="none" dirty="0" err="1"/>
              <a:t>koje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treba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preduzeti</a:t>
            </a:r>
            <a:r>
              <a:rPr lang="en-US" sz="1600" i="0" cap="none" dirty="0"/>
              <a:t> u </a:t>
            </a:r>
            <a:r>
              <a:rPr lang="en-US" sz="1600" i="0" cap="none" dirty="0" err="1"/>
              <a:t>cilju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sprečavanja</a:t>
            </a:r>
            <a:r>
              <a:rPr lang="en-US" sz="1600" i="0" cap="none" dirty="0"/>
              <a:t>, </a:t>
            </a:r>
            <a:r>
              <a:rPr lang="en-US" sz="1600" i="0" cap="none" dirty="0" err="1"/>
              <a:t>odnosno</a:t>
            </a:r>
            <a:r>
              <a:rPr lang="en-US" sz="1600" i="0" cap="none" dirty="0"/>
              <a:t> </a:t>
            </a:r>
            <a:r>
              <a:rPr lang="en-US" sz="1600" b="1" i="0" cap="none" dirty="0" err="1"/>
              <a:t>dokazivanja</a:t>
            </a:r>
            <a:r>
              <a:rPr lang="en-US" sz="1600" b="1" i="0" cap="none" dirty="0"/>
              <a:t> dela </a:t>
            </a:r>
            <a:r>
              <a:rPr lang="en-US" sz="1600" b="1" i="0" cap="none" dirty="0" err="1"/>
              <a:t>finansijske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prevare</a:t>
            </a:r>
            <a:r>
              <a:rPr lang="en-US" sz="1600" b="1" i="0" cap="none" dirty="0"/>
              <a:t> </a:t>
            </a:r>
            <a:br>
              <a:rPr lang="sr-Latn-RS" sz="1600" b="1" i="0" cap="none" dirty="0"/>
            </a:br>
            <a:br>
              <a:rPr lang="sr-Latn-RS" sz="1600" i="0" cap="none" dirty="0"/>
            </a:br>
            <a:r>
              <a:rPr lang="en-US" sz="1600" i="0" cap="none" dirty="0"/>
              <a:t>Ume da </a:t>
            </a:r>
            <a:r>
              <a:rPr lang="en-US" sz="1600" i="0" cap="none" dirty="0" err="1"/>
              <a:t>koristi</a:t>
            </a:r>
            <a:r>
              <a:rPr lang="sr-Latn-RS" sz="1600" i="0" cap="none" dirty="0"/>
              <a:t>:</a:t>
            </a:r>
            <a:br>
              <a:rPr lang="sr-Latn-RS" sz="1600" i="0" cap="none" dirty="0"/>
            </a:br>
            <a:r>
              <a:rPr lang="en-US" sz="1600" i="0" cap="none" dirty="0" err="1"/>
              <a:t>savremene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tehnike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i</a:t>
            </a:r>
            <a:r>
              <a:rPr lang="en-US" sz="1600" i="0" cap="none" dirty="0"/>
              <a:t> alate (</a:t>
            </a:r>
            <a:r>
              <a:rPr lang="en-US" sz="1600" i="0" cap="none" dirty="0" err="1"/>
              <a:t>npr</a:t>
            </a:r>
            <a:r>
              <a:rPr lang="en-US" sz="1600" i="0" cap="none" dirty="0"/>
              <a:t>. </a:t>
            </a:r>
            <a:r>
              <a:rPr lang="sr-Latn-RS" sz="1600" b="1" i="0" cap="none" dirty="0"/>
              <a:t>t</a:t>
            </a:r>
            <a:r>
              <a:rPr lang="en-US" sz="1600" b="1" i="0" cap="none" dirty="0" err="1"/>
              <a:t>ehnike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analitike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podataka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i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digitalne</a:t>
            </a:r>
            <a:r>
              <a:rPr lang="en-US" sz="1600" b="1" i="0" cap="none" dirty="0"/>
              <a:t> </a:t>
            </a:r>
            <a:r>
              <a:rPr lang="en-US" sz="1600" b="1" i="0" cap="none" dirty="0" err="1"/>
              <a:t>forenzike</a:t>
            </a:r>
            <a:r>
              <a:rPr lang="en-US" sz="1600" i="0" cap="none" dirty="0"/>
              <a:t>) </a:t>
            </a:r>
            <a:r>
              <a:rPr lang="en-US" sz="1600" i="0" cap="none" dirty="0" err="1"/>
              <a:t>pri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analizi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i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sastavljanju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izveštaja</a:t>
            </a:r>
            <a:r>
              <a:rPr lang="en-US" sz="1600" i="0" cap="none" dirty="0"/>
              <a:t> o </a:t>
            </a:r>
            <a:r>
              <a:rPr lang="en-US" sz="1600" i="0" cap="none" dirty="0" err="1"/>
              <a:t>izvršenom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finansijskom</a:t>
            </a:r>
            <a:r>
              <a:rPr lang="en-US" sz="1600" i="0" cap="none" dirty="0"/>
              <a:t> </a:t>
            </a:r>
            <a:r>
              <a:rPr lang="en-US" sz="1600" i="0" cap="none" dirty="0" err="1"/>
              <a:t>veštačenju</a:t>
            </a:r>
            <a:r>
              <a:rPr lang="sr-Latn-RS" sz="1600" i="0" cap="none" dirty="0"/>
              <a:t>)</a:t>
            </a:r>
            <a:endParaRPr lang="en-US" sz="1600" i="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98F09-AA82-4443-B901-71F5DF765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700" y="935612"/>
            <a:ext cx="4232900" cy="1264340"/>
          </a:xfrm>
        </p:spPr>
        <p:txBody>
          <a:bodyPr>
            <a:noAutofit/>
          </a:bodyPr>
          <a:lstStyle/>
          <a:p>
            <a:r>
              <a:rPr lang="sr-Latn-RS" sz="4400" i="1" dirty="0">
                <a:solidFill>
                  <a:srgbClr val="FF0000"/>
                </a:solidFill>
                <a:latin typeface="Walbaum Display Light" panose="02070303090703020303" pitchFamily="18" charset="0"/>
              </a:rPr>
              <a:t>ISHOD PREDMETA</a:t>
            </a:r>
            <a:endParaRPr lang="en-US" sz="4400" i="1" dirty="0">
              <a:solidFill>
                <a:srgbClr val="FF0000"/>
              </a:solidFill>
              <a:latin typeface="Walbaum Display Light" panose="02070303090703020303" pitchFamily="18" charset="0"/>
            </a:endParaRPr>
          </a:p>
        </p:txBody>
      </p:sp>
      <p:pic>
        <p:nvPicPr>
          <p:cNvPr id="8" name="Picture Placeholder 7" descr="View of city buildings over the water from a track">
            <a:extLst>
              <a:ext uri="{FF2B5EF4-FFF2-40B4-BE49-F238E27FC236}">
                <a16:creationId xmlns:a16="http://schemas.microsoft.com/office/drawing/2014/main" id="{5A5996C8-9A00-4071-B24A-D1B22DDFAD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644" y="-2971"/>
            <a:ext cx="8997356" cy="4581079"/>
          </a:xfrm>
        </p:spPr>
      </p:pic>
      <p:pic>
        <p:nvPicPr>
          <p:cNvPr id="10" name="Picture Placeholder 9" descr="View of city buildings over the water">
            <a:extLst>
              <a:ext uri="{FF2B5EF4-FFF2-40B4-BE49-F238E27FC236}">
                <a16:creationId xmlns:a16="http://schemas.microsoft.com/office/drawing/2014/main" id="{C2C517CC-DCFE-4E86-A4E5-F5BFD7BF69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3070" y="883420"/>
            <a:ext cx="4948931" cy="5974580"/>
          </a:xfrm>
        </p:spPr>
      </p:pic>
      <p:pic>
        <p:nvPicPr>
          <p:cNvPr id="12" name="Picture Placeholder 11" descr="A picture containing glass buildings with reflection">
            <a:extLst>
              <a:ext uri="{FF2B5EF4-FFF2-40B4-BE49-F238E27FC236}">
                <a16:creationId xmlns:a16="http://schemas.microsoft.com/office/drawing/2014/main" id="{90D6ECDF-A0E4-4308-967E-8BAC3E85A4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047" y="4580312"/>
            <a:ext cx="5074516" cy="229898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CC3A28-CE38-DADD-992F-E28C9D72F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20" y="-58611"/>
            <a:ext cx="2745680" cy="13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6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92A4-0D40-4A0F-BB3B-3E1AE6C3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8409214" cy="1014291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SADRŽAJ PREDMETA – teorija</a:t>
            </a:r>
            <a:br>
              <a:rPr lang="sr-Latn-RS" sz="2800" dirty="0"/>
            </a:b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B6AB-E9B1-4B7E-BD4C-74C93ABF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11909" y="8999203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AF0E3-3786-5412-C56D-DE99A1886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877" y="0"/>
            <a:ext cx="2745680" cy="132553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F16247-B2C3-95B8-28E0-EB6220AD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587" y="1547692"/>
            <a:ext cx="10063842" cy="477690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Vrste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fina</a:t>
            </a:r>
            <a:r>
              <a:rPr lang="sr-Latn-RS" dirty="0">
                <a:latin typeface="+mj-lt"/>
              </a:rPr>
              <a:t>n</a:t>
            </a:r>
            <a:r>
              <a:rPr lang="en-US" dirty="0" err="1">
                <a:latin typeface="+mj-lt"/>
              </a:rPr>
              <a:t>sijskih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prevara</a:t>
            </a:r>
            <a:r>
              <a:rPr lang="en-US" dirty="0">
                <a:latin typeface="+mj-lt"/>
              </a:rPr>
              <a:t>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Specifičnosti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upravljanja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rizikom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prevara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privatnom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javnom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sektoru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Interne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eksterne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Vrednovanje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startap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preduzeća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rizik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hartijama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vrednosti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Tehnike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alati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finansijske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forenzike</a:t>
            </a:r>
            <a:r>
              <a:rPr lang="en-US" dirty="0">
                <a:latin typeface="+mj-lt"/>
              </a:rPr>
              <a:t>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Forenzičko-finansijska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analiza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veštačka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inteligencija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Identifikovanje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obrazaca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osnovu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javno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dostupnih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informacija</a:t>
            </a:r>
            <a:r>
              <a:rPr lang="en-US" dirty="0">
                <a:latin typeface="+mj-lt"/>
              </a:rPr>
              <a:t>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Proaktivno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otkrivanje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ublažavanje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finansijskih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primenom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metoda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statističkog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učenja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rudarenja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podataka</a:t>
            </a:r>
            <a:r>
              <a:rPr lang="en-US" dirty="0">
                <a:latin typeface="+mj-lt"/>
              </a:rPr>
              <a:t>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Digitalna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analiza</a:t>
            </a:r>
            <a:r>
              <a:rPr lang="en-US" dirty="0">
                <a:latin typeface="+mj-lt"/>
              </a:rPr>
              <a:t> za </a:t>
            </a:r>
            <a:r>
              <a:rPr lang="en-US" dirty="0" err="1">
                <a:latin typeface="+mj-lt"/>
              </a:rPr>
              <a:t>kompjutersko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forenzičko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ispitivanje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sumnjivih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finansijskih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transakcija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Benfordov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zakon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dr.)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hartijama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vrednosti</a:t>
            </a:r>
            <a:r>
              <a:rPr lang="en-US" dirty="0">
                <a:latin typeface="+mj-lt"/>
              </a:rPr>
              <a:t>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BA" dirty="0">
                <a:latin typeface="+mj-lt"/>
              </a:rPr>
              <a:t>К</a:t>
            </a:r>
            <a:r>
              <a:rPr lang="en-US" dirty="0" err="1">
                <a:latin typeface="+mj-lt"/>
              </a:rPr>
              <a:t>orporativne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hartijama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vrednosti</a:t>
            </a:r>
            <a:r>
              <a:rPr lang="en-US" dirty="0">
                <a:latin typeface="+mj-lt"/>
              </a:rPr>
              <a:t>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glavnih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banaka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institucionalnih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investitora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osiguravajućih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kompanija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investicinih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hedž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fondova</a:t>
            </a:r>
            <a:r>
              <a:rPr lang="en-US" dirty="0">
                <a:latin typeface="+mj-lt"/>
              </a:rPr>
              <a:t>)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brokera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Insajdersko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trgovanje</a:t>
            </a:r>
            <a:r>
              <a:rPr lang="en-US" dirty="0">
                <a:latin typeface="+mj-lt"/>
              </a:rPr>
              <a:t> </a:t>
            </a:r>
            <a:endParaRPr lang="sr-Latn-R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Prevare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akcijama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niske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tržišne</a:t>
            </a:r>
            <a:r>
              <a:rPr lang="en-US" dirty="0">
                <a:latin typeface="+mj-lt"/>
              </a:rPr>
              <a:t> ka</a:t>
            </a:r>
            <a:r>
              <a:rPr lang="sr-Latn-RS" dirty="0">
                <a:latin typeface="+mj-lt"/>
              </a:rPr>
              <a:t>p</a:t>
            </a:r>
            <a:r>
              <a:rPr lang="en-US" dirty="0" err="1">
                <a:latin typeface="+mj-lt"/>
              </a:rPr>
              <a:t>i</a:t>
            </a:r>
            <a:r>
              <a:rPr lang="sr-Latn-RS" dirty="0">
                <a:latin typeface="+mj-lt"/>
              </a:rPr>
              <a:t>t</a:t>
            </a:r>
            <a:r>
              <a:rPr lang="en-US" dirty="0" err="1">
                <a:latin typeface="+mj-lt"/>
              </a:rPr>
              <a:t>alizacije</a:t>
            </a:r>
            <a:r>
              <a:rPr lang="en-US" dirty="0">
                <a:latin typeface="+mj-lt"/>
              </a:rPr>
              <a:t> </a:t>
            </a:r>
          </a:p>
          <a:p>
            <a:endParaRPr lang="en-US" dirty="0"/>
          </a:p>
        </p:txBody>
      </p:sp>
      <p:pic>
        <p:nvPicPr>
          <p:cNvPr id="5124" name="Picture 4" descr="Law Of Confessions In Matters Of Corporate Fraud : An Analysis">
            <a:extLst>
              <a:ext uri="{FF2B5EF4-FFF2-40B4-BE49-F238E27FC236}">
                <a16:creationId xmlns:a16="http://schemas.microsoft.com/office/drawing/2014/main" id="{FB9E3249-49CC-1AEF-AF5B-36DD37B4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07" y="5200650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9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92A4-0D40-4A0F-BB3B-3E1AE6C3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62782"/>
            <a:ext cx="8297877" cy="1325536"/>
          </a:xfrm>
        </p:spPr>
        <p:txBody>
          <a:bodyPr>
            <a:normAutofit fontScale="90000"/>
          </a:bodyPr>
          <a:lstStyle/>
          <a:p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r>
              <a:rPr lang="sr-Latn-RS" sz="4900" dirty="0">
                <a:solidFill>
                  <a:srgbClr val="FF0000"/>
                </a:solidFill>
              </a:rPr>
              <a:t>SADRŽAJ PREDMETA –praktična nastava</a:t>
            </a:r>
            <a:br>
              <a:rPr lang="sr-Latn-RS" sz="4900" dirty="0">
                <a:solidFill>
                  <a:srgbClr val="FF0000"/>
                </a:solidFill>
              </a:rPr>
            </a:br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B6AB-E9B1-4B7E-BD4C-74C93ABF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AF0E3-3786-5412-C56D-DE99A1886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877" y="0"/>
            <a:ext cx="2745680" cy="132553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F16247-B2C3-95B8-28E0-EB6220AD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5" y="2081093"/>
            <a:ext cx="9949543" cy="355135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Analiza </a:t>
            </a:r>
            <a:r>
              <a:rPr lang="en-US" sz="1600" dirty="0" err="1">
                <a:latin typeface="+mj-lt"/>
              </a:rPr>
              <a:t>primera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finansijskih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prevara</a:t>
            </a:r>
            <a:endParaRPr lang="sr-Latn-R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+mj-lt"/>
              </a:rPr>
              <a:t>Definisanje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mera</a:t>
            </a:r>
            <a:r>
              <a:rPr lang="en-US" sz="1600" dirty="0">
                <a:latin typeface="+mj-lt"/>
              </a:rPr>
              <a:t> za </a:t>
            </a:r>
            <a:r>
              <a:rPr lang="en-US" sz="1600" dirty="0" err="1">
                <a:latin typeface="+mj-lt"/>
              </a:rPr>
              <a:t>sprečavanje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finansijskih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prevara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korišćnjem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kombinacije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tehnika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alata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finansijske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forenzike</a:t>
            </a:r>
            <a:endParaRPr lang="sr-Latn-R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+mj-lt"/>
              </a:rPr>
              <a:t>Identifikovanje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potencijalno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sumnjivih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transakcija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dokumentovanje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postojanja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finansijske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prevare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formulisanje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aktivnosti</a:t>
            </a:r>
            <a:r>
              <a:rPr lang="en-US" sz="1600" dirty="0">
                <a:latin typeface="+mj-lt"/>
              </a:rPr>
              <a:t> u </a:t>
            </a:r>
            <a:r>
              <a:rPr lang="en-US" sz="1600" dirty="0" err="1">
                <a:latin typeface="+mj-lt"/>
              </a:rPr>
              <a:t>cilju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njihovog</a:t>
            </a:r>
            <a:r>
              <a:rPr lang="en-US" sz="1600" dirty="0">
                <a:latin typeface="+mj-lt"/>
              </a:rPr>
              <a:t>  u </a:t>
            </a:r>
            <a:r>
              <a:rPr lang="en-US" sz="1600" dirty="0" err="1">
                <a:latin typeface="+mj-lt"/>
              </a:rPr>
              <a:t>cilju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njihovog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sankcionisanja</a:t>
            </a:r>
            <a:endParaRPr lang="en-US" sz="1600" dirty="0">
              <a:latin typeface="+mj-lt"/>
            </a:endParaRPr>
          </a:p>
        </p:txBody>
      </p:sp>
      <p:pic>
        <p:nvPicPr>
          <p:cNvPr id="3074" name="Picture 2" descr="How to Conduct an Effective Fraud Investigation: Your Guide">
            <a:extLst>
              <a:ext uri="{FF2B5EF4-FFF2-40B4-BE49-F238E27FC236}">
                <a16:creationId xmlns:a16="http://schemas.microsoft.com/office/drawing/2014/main" id="{52FA70E4-47C2-1034-5E17-62F0F1AA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182" y="50720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92A4-0D40-4A0F-BB3B-3E1AE6C3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8409214" cy="1014291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NAČIN POLAGANJA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B6AB-E9B1-4B7E-BD4C-74C93ABF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AF0E3-3786-5412-C56D-DE99A1886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877" y="0"/>
            <a:ext cx="2745680" cy="132553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F16247-B2C3-95B8-28E0-EB6220AD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5" y="1621971"/>
            <a:ext cx="9949543" cy="470262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RS" sz="1600" dirty="0">
                <a:latin typeface="+mj-lt"/>
              </a:rPr>
              <a:t>Istraživački rad: 50 ponea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RS" sz="1600" dirty="0">
                <a:latin typeface="+mj-lt"/>
              </a:rPr>
              <a:t>Usmeni deo. 50 poena </a:t>
            </a:r>
            <a:endParaRPr lang="en-US" sz="1600" dirty="0">
              <a:latin typeface="+mj-lt"/>
            </a:endParaRPr>
          </a:p>
        </p:txBody>
      </p:sp>
      <p:pic>
        <p:nvPicPr>
          <p:cNvPr id="4098" name="Picture 2" descr="Why Fraud Prevention Really Matters">
            <a:extLst>
              <a:ext uri="{FF2B5EF4-FFF2-40B4-BE49-F238E27FC236}">
                <a16:creationId xmlns:a16="http://schemas.microsoft.com/office/drawing/2014/main" id="{B174E576-8979-72ED-307F-C317029B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79" y="499994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1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79F08F-6890-4E7D-8F3F-47657269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2117271"/>
            <a:ext cx="6153912" cy="2870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Placeholder 8" descr="A picture containing blue glass buildings with reflection">
            <a:extLst>
              <a:ext uri="{FF2B5EF4-FFF2-40B4-BE49-F238E27FC236}">
                <a16:creationId xmlns:a16="http://schemas.microsoft.com/office/drawing/2014/main" id="{EB5E1FEF-1282-4779-83BA-2F3F6D476B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1317" cy="68579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8C04B-250D-4AE1-9F65-682FB483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F891A-23D4-DC21-055C-7D600D658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20" y="0"/>
            <a:ext cx="2745680" cy="1325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2BD54-BF07-DC4F-51EB-3BBB264E0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790" y="1507671"/>
            <a:ext cx="6195130" cy="42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1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2E09-3A82-4E32-88E3-59E694EF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3997"/>
            <a:ext cx="5505449" cy="1891965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LITERATURA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23A671A-3E22-A6BD-DE3D-11D80EEAB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12755"/>
              </p:ext>
            </p:extLst>
          </p:nvPr>
        </p:nvGraphicFramePr>
        <p:xfrm>
          <a:off x="880110" y="2142307"/>
          <a:ext cx="5284469" cy="4022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84469">
                  <a:extLst>
                    <a:ext uri="{9D8B030D-6E8A-4147-A177-3AD203B41FA5}">
                      <a16:colId xmlns:a16="http://schemas.microsoft.com/office/drawing/2014/main" val="1632075773"/>
                    </a:ext>
                  </a:extLst>
                </a:gridCol>
              </a:tblGrid>
              <a:tr h="4022273"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Bao, Y., Ke, G. &amp; Hilary, B. (2022). Artificial Intelligence and Fraud Detection. In: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Babich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V.,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Birge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J.R., Hilary, G. (eds) Innovative Technology at the Interface of Finance and Operations. Springer </a:t>
                      </a: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Series in Supply Chain Management, vol 11. Springer, Cham. </a:t>
                      </a:r>
                      <a:r>
                        <a:rPr lang="en-GB" sz="12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https://doi.org/10.1007/978-3-030-75729-8_8</a:t>
                      </a: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Чудан, А. и др. (група аутора). (2021).</a:t>
                      </a:r>
                      <a:r>
                        <a:rPr lang="en-GB" sz="12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Форензичко</a:t>
                      </a: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рачуноводство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истражне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радње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људски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примењени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алати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Факултет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организационих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наука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Београд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ISBN 978-86-7680-393-4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Dorrell, D. D. , &amp;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Gadawski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G. A. (2012). Financial forensics body of knowledge. John Wiley &amp; Sons.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Johannes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Teichamnn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F. M. (2019). Insider trading – unsolved issues. Journal of Financial Crime, 26 (3), 786-792.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Johnson, B. (2010). The hedge fund fraud casebook, Wiley.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Kнежевић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С.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група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аутора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sr-Cyrl-C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(2021).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Преварно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финансијско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извештавање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студије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случаја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истраге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прво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издање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Предузеће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ревизију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рачуноводствене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финансијске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консалтинг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услуге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Мoodys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Standards“ </a:t>
                      </a:r>
                      <a:r>
                        <a:rPr lang="sr-Cyrl-C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доо,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Београд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Li, A.,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Wua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J. &amp; 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Liua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Z. (2017).  Market Manipulation Detection Based on Classification Methods. Procedia Computer Science. 122, 788-795.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Straney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L.L. (2011). Securities fraud: detection, prevention and control, Wiley.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Wells, J. T.  (2017). Corporate fraud handbook: prevention and detection. 5th ed., Wiley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07496"/>
                  </a:ext>
                </a:extLst>
              </a:tr>
            </a:tbl>
          </a:graphicData>
        </a:graphic>
      </p:graphicFrame>
      <p:pic>
        <p:nvPicPr>
          <p:cNvPr id="68" name="Picture Placeholder 67" descr="View of city buildings over the water">
            <a:extLst>
              <a:ext uri="{FF2B5EF4-FFF2-40B4-BE49-F238E27FC236}">
                <a16:creationId xmlns:a16="http://schemas.microsoft.com/office/drawing/2014/main" id="{C700B77F-91C5-4642-9ABF-EA81F3CF69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070" y="0"/>
            <a:ext cx="2463897" cy="3429000"/>
          </a:xfrm>
        </p:spPr>
      </p:pic>
      <p:pic>
        <p:nvPicPr>
          <p:cNvPr id="72" name="Picture Placeholder 71" descr="A picture containing blue glass buildings with reflection">
            <a:extLst>
              <a:ext uri="{FF2B5EF4-FFF2-40B4-BE49-F238E27FC236}">
                <a16:creationId xmlns:a16="http://schemas.microsoft.com/office/drawing/2014/main" id="{781FD203-6B96-4232-92C2-850AD4DA0F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9155" y="0"/>
            <a:ext cx="2539797" cy="3429000"/>
          </a:xfrm>
        </p:spPr>
      </p:pic>
      <p:pic>
        <p:nvPicPr>
          <p:cNvPr id="74" name="Picture Placeholder 73" descr="Aerial view of city buildings at sunset">
            <a:extLst>
              <a:ext uri="{FF2B5EF4-FFF2-40B4-BE49-F238E27FC236}">
                <a16:creationId xmlns:a16="http://schemas.microsoft.com/office/drawing/2014/main" id="{A84AF2F7-9744-4960-8C3C-7719019819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070" y="3383280"/>
            <a:ext cx="2463897" cy="3474720"/>
          </a:xfrm>
        </p:spPr>
      </p:pic>
      <p:pic>
        <p:nvPicPr>
          <p:cNvPr id="78" name="Picture Placeholder 77" descr="View of city buildings over the water from a track">
            <a:extLst>
              <a:ext uri="{FF2B5EF4-FFF2-40B4-BE49-F238E27FC236}">
                <a16:creationId xmlns:a16="http://schemas.microsoft.com/office/drawing/2014/main" id="{D76BFBCE-A55E-4F19-9A0A-78307FDBE9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9155" y="3383280"/>
            <a:ext cx="2539797" cy="3474720"/>
          </a:xfr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0961BC8-7B79-40B2-B578-4EB51214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DEA80-3090-C83E-BB76-05C5255FD1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72" y="-45720"/>
            <a:ext cx="2745680" cy="13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443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 lines design" id="{2407D200-3004-4ADD-9D29-6D4C9B951E75}" vid="{22312BCD-9B59-4CBE-B473-4FDC2F04D3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TaxCatchAll xmlns="230e9df3-be65-4c73-a93b-d1236ebd677e" xsi:nil="true"/>
    <MediaServiceKeyPoints xmlns="71af3243-3dd4-4a8d-8c0d-dd76da1f02a5" xsi:nil="true"/>
    <Background xmlns="71af3243-3dd4-4a8d-8c0d-dd76da1f02a5">false</Background>
    <ImageTagsTaxHTField xmlns="71af3243-3dd4-4a8d-8c0d-dd76da1f02a5">
      <Terms xmlns="http://schemas.microsoft.com/office/infopath/2007/PartnerControls"/>
    </ImageTags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63D7C-E9CB-4C77-8528-77A30083B7F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462B0DF-AFCF-4681-BDD6-4CC4EE7AE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1F1737-EB5A-49A3-BFCA-A97A8DCDF40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{3F60E645-961C-47DA-B8A9-6F709B68D568}tf22797433_win32</Template>
  <TotalTime>111</TotalTime>
  <Words>670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Univers Condensed Light</vt:lpstr>
      <vt:lpstr>Walbaum Display Light</vt:lpstr>
      <vt:lpstr>Wingdings</vt:lpstr>
      <vt:lpstr>AngleLinesVTI</vt:lpstr>
      <vt:lpstr>FINANSIJSKA FORENZIKA</vt:lpstr>
      <vt:lpstr>OSNOVNE INFORMACIJE O PREDMETU</vt:lpstr>
      <vt:lpstr>CILJ PREDMETA</vt:lpstr>
      <vt:lpstr>Osposobljenost za: identifikovanje korporativnih i investicionih prevara, i prevara u oblasti bankarstva i osiguranja.   Predlaže:  aktivnosti i mere koje treba preduzeti u cilju sprečavanja, odnosno dokazivanja dela finansijske prevare   Ume da koristi: savremene tehnike i alate (npr. tehnike analitike podataka i digitalne forenzike) pri analizi i sastavljanju izveštaja o izvršenom finansijskom veštačenju)</vt:lpstr>
      <vt:lpstr>SADRŽAJ PREDMETA – teorija </vt:lpstr>
      <vt:lpstr>      SADRŽAJ PREDMETA –praktična nastava      </vt:lpstr>
      <vt:lpstr>NAČIN POLAGANJA</vt:lpstr>
      <vt:lpstr>PowerPoint Presentation</vt:lpstr>
      <vt:lpstr>LITERATURA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snezana knezevic</dc:creator>
  <cp:lastModifiedBy>snezana knezevic</cp:lastModifiedBy>
  <cp:revision>2</cp:revision>
  <dcterms:created xsi:type="dcterms:W3CDTF">2023-11-14T14:01:02Z</dcterms:created>
  <dcterms:modified xsi:type="dcterms:W3CDTF">2023-11-14T15:53:31Z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